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13"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9" r:id="rId14"/>
    <p:sldId id="268" r:id="rId1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1"/>
    <p:restoredTop sz="96296"/>
  </p:normalViewPr>
  <p:slideViewPr>
    <p:cSldViewPr snapToGrid="0" snapToObjects="1">
      <p:cViewPr varScale="1">
        <p:scale>
          <a:sx n="121" d="100"/>
          <a:sy n="121" d="100"/>
        </p:scale>
        <p:origin x="200" y="30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png>
</file>

<file path=ppt/media/image5.png>
</file>

<file path=ppt/media/media1.m4a>
</file>

<file path=ppt/media/media10.m4a>
</file>

<file path=ppt/media/media11.m4a>
</file>

<file path=ppt/media/media12.m4a>
</file>

<file path=ppt/media/media13.m4a>
</file>

<file path=ppt/media/media14.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0C4F9-5EE7-47B7-B965-368EB53A4352}"/>
              </a:ext>
            </a:extLst>
          </p:cNvPr>
          <p:cNvSpPr>
            <a:spLocks noGrp="1"/>
          </p:cNvSpPr>
          <p:nvPr>
            <p:ph type="ctrTitle"/>
          </p:nvPr>
        </p:nvSpPr>
        <p:spPr>
          <a:xfrm>
            <a:off x="647700" y="1181099"/>
            <a:ext cx="6864724" cy="3581399"/>
          </a:xfrm>
        </p:spPr>
        <p:txBody>
          <a:bodyPr anchor="b">
            <a:normAutofit/>
          </a:bodyPr>
          <a:lstStyle>
            <a:lvl1pPr algn="l">
              <a:defRPr sz="3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E7A4A1F1-374F-4FC8-89F7-83065EA4F5DD}"/>
              </a:ext>
            </a:extLst>
          </p:cNvPr>
          <p:cNvSpPr>
            <a:spLocks noGrp="1"/>
          </p:cNvSpPr>
          <p:nvPr>
            <p:ph type="subTitle" idx="1"/>
          </p:nvPr>
        </p:nvSpPr>
        <p:spPr>
          <a:xfrm>
            <a:off x="647700" y="5075227"/>
            <a:ext cx="6864724" cy="868374"/>
          </a:xfrm>
        </p:spPr>
        <p:txBody>
          <a:bodyPr>
            <a:normAutofit/>
          </a:bodyPr>
          <a:lstStyle>
            <a:lvl1pPr marL="0" indent="0" algn="l">
              <a:lnSpc>
                <a:spcPct val="110000"/>
              </a:lnSpc>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7FB5CB5F-AE9B-4C02-B16F-C462CAFC1963}"/>
              </a:ext>
            </a:extLst>
          </p:cNvPr>
          <p:cNvSpPr>
            <a:spLocks noGrp="1"/>
          </p:cNvSpPr>
          <p:nvPr>
            <p:ph type="dt" sz="half" idx="10"/>
          </p:nvPr>
        </p:nvSpPr>
        <p:spPr/>
        <p:txBody>
          <a:bodyPr/>
          <a:lstStyle/>
          <a:p>
            <a:fld id="{D341B595-366B-43E2-A22E-EA6A78C03F06}" type="datetimeFigureOut">
              <a:rPr lang="en-US" smtClean="0"/>
              <a:t>12/9/22</a:t>
            </a:fld>
            <a:endParaRPr lang="en-US"/>
          </a:p>
        </p:txBody>
      </p:sp>
      <p:sp>
        <p:nvSpPr>
          <p:cNvPr id="5" name="Footer Placeholder 4">
            <a:extLst>
              <a:ext uri="{FF2B5EF4-FFF2-40B4-BE49-F238E27FC236}">
                <a16:creationId xmlns:a16="http://schemas.microsoft.com/office/drawing/2014/main" id="{4114B1CC-830B-4695-B174-D9E9100A86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3DCD43F-E516-4123-A6D8-DB72C3CC50B2}"/>
              </a:ext>
            </a:extLst>
          </p:cNvPr>
          <p:cNvSpPr>
            <a:spLocks noGrp="1"/>
          </p:cNvSpPr>
          <p:nvPr>
            <p:ph type="sldNum" sz="quarter" idx="12"/>
          </p:nvPr>
        </p:nvSpPr>
        <p:spPr/>
        <p:txBody>
          <a:bodyPr/>
          <a:lstStyle/>
          <a:p>
            <a:fld id="{4BA915EE-10CB-4CF1-8569-6154455DA573}" type="slidenum">
              <a:rPr lang="en-US" smtClean="0"/>
              <a:t>‹#›</a:t>
            </a:fld>
            <a:endParaRPr lang="en-US"/>
          </a:p>
        </p:txBody>
      </p:sp>
    </p:spTree>
    <p:extLst>
      <p:ext uri="{BB962C8B-B14F-4D97-AF65-F5344CB8AC3E}">
        <p14:creationId xmlns:p14="http://schemas.microsoft.com/office/powerpoint/2010/main" val="2905121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08C0AF-44D0-4830-AF13-49B8522BE62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61B4D8C-6045-47B3-9A0C-F2215A904C5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19A9F1-F398-416A-A8C0-0A36D838DD15}"/>
              </a:ext>
            </a:extLst>
          </p:cNvPr>
          <p:cNvSpPr>
            <a:spLocks noGrp="1"/>
          </p:cNvSpPr>
          <p:nvPr>
            <p:ph type="dt" sz="half" idx="10"/>
          </p:nvPr>
        </p:nvSpPr>
        <p:spPr/>
        <p:txBody>
          <a:bodyPr/>
          <a:lstStyle/>
          <a:p>
            <a:fld id="{D341B595-366B-43E2-A22E-EA6A78C03F06}" type="datetimeFigureOut">
              <a:rPr lang="en-US" smtClean="0"/>
              <a:t>12/9/22</a:t>
            </a:fld>
            <a:endParaRPr lang="en-US"/>
          </a:p>
        </p:txBody>
      </p:sp>
      <p:sp>
        <p:nvSpPr>
          <p:cNvPr id="5" name="Footer Placeholder 4">
            <a:extLst>
              <a:ext uri="{FF2B5EF4-FFF2-40B4-BE49-F238E27FC236}">
                <a16:creationId xmlns:a16="http://schemas.microsoft.com/office/drawing/2014/main" id="{6E37F801-C9FB-4A34-8386-BA9FBACCBC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8E05176-F6E9-4997-8355-74F2A4560A65}"/>
              </a:ext>
            </a:extLst>
          </p:cNvPr>
          <p:cNvSpPr>
            <a:spLocks noGrp="1"/>
          </p:cNvSpPr>
          <p:nvPr>
            <p:ph type="sldNum" sz="quarter" idx="12"/>
          </p:nvPr>
        </p:nvSpPr>
        <p:spPr/>
        <p:txBody>
          <a:bodyPr/>
          <a:lstStyle/>
          <a:p>
            <a:fld id="{4BA915EE-10CB-4CF1-8569-6154455DA573}" type="slidenum">
              <a:rPr lang="en-US" smtClean="0"/>
              <a:t>‹#›</a:t>
            </a:fld>
            <a:endParaRPr lang="en-US"/>
          </a:p>
        </p:txBody>
      </p:sp>
    </p:spTree>
    <p:extLst>
      <p:ext uri="{BB962C8B-B14F-4D97-AF65-F5344CB8AC3E}">
        <p14:creationId xmlns:p14="http://schemas.microsoft.com/office/powerpoint/2010/main" val="9739948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BEBC807-13E1-4F3F-83FA-FD9BD24F3B1F}"/>
              </a:ext>
            </a:extLst>
          </p:cNvPr>
          <p:cNvSpPr>
            <a:spLocks noGrp="1"/>
          </p:cNvSpPr>
          <p:nvPr>
            <p:ph type="title" orient="vert"/>
          </p:nvPr>
        </p:nvSpPr>
        <p:spPr>
          <a:xfrm>
            <a:off x="8986520" y="647699"/>
            <a:ext cx="2291080" cy="5295901"/>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9B7E2EAA-155E-482E-A2B8-547653B253EE}"/>
              </a:ext>
            </a:extLst>
          </p:cNvPr>
          <p:cNvSpPr>
            <a:spLocks noGrp="1"/>
          </p:cNvSpPr>
          <p:nvPr>
            <p:ph type="body" orient="vert" idx="1"/>
          </p:nvPr>
        </p:nvSpPr>
        <p:spPr>
          <a:xfrm>
            <a:off x="652371" y="647699"/>
            <a:ext cx="8120789" cy="52959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C4A4BDC-BDD0-417D-AF7C-516EE556D7E4}"/>
              </a:ext>
            </a:extLst>
          </p:cNvPr>
          <p:cNvSpPr>
            <a:spLocks noGrp="1"/>
          </p:cNvSpPr>
          <p:nvPr>
            <p:ph type="dt" sz="half" idx="10"/>
          </p:nvPr>
        </p:nvSpPr>
        <p:spPr/>
        <p:txBody>
          <a:bodyPr/>
          <a:lstStyle/>
          <a:p>
            <a:fld id="{D341B595-366B-43E2-A22E-EA6A78C03F06}" type="datetimeFigureOut">
              <a:rPr lang="en-US" smtClean="0"/>
              <a:t>12/9/22</a:t>
            </a:fld>
            <a:endParaRPr lang="en-US"/>
          </a:p>
        </p:txBody>
      </p:sp>
      <p:sp>
        <p:nvSpPr>
          <p:cNvPr id="5" name="Footer Placeholder 4">
            <a:extLst>
              <a:ext uri="{FF2B5EF4-FFF2-40B4-BE49-F238E27FC236}">
                <a16:creationId xmlns:a16="http://schemas.microsoft.com/office/drawing/2014/main" id="{0EF663EC-23F9-4202-80F3-F8E550884F6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AC8402D-7367-485B-AEA6-5AB2B8209D19}"/>
              </a:ext>
            </a:extLst>
          </p:cNvPr>
          <p:cNvSpPr>
            <a:spLocks noGrp="1"/>
          </p:cNvSpPr>
          <p:nvPr>
            <p:ph type="sldNum" sz="quarter" idx="12"/>
          </p:nvPr>
        </p:nvSpPr>
        <p:spPr/>
        <p:txBody>
          <a:bodyPr/>
          <a:lstStyle/>
          <a:p>
            <a:fld id="{4BA915EE-10CB-4CF1-8569-6154455DA573}" type="slidenum">
              <a:rPr lang="en-US" smtClean="0"/>
              <a:t>‹#›</a:t>
            </a:fld>
            <a:endParaRPr lang="en-US"/>
          </a:p>
        </p:txBody>
      </p:sp>
    </p:spTree>
    <p:extLst>
      <p:ext uri="{BB962C8B-B14F-4D97-AF65-F5344CB8AC3E}">
        <p14:creationId xmlns:p14="http://schemas.microsoft.com/office/powerpoint/2010/main" val="40573996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0FF197-4D72-4945-8068-57D52018E6C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8C81FA8-039D-4BAF-8AAB-7B6616AFEEC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727357F-46A1-493A-A5E4-1D7FAE5B9960}"/>
              </a:ext>
            </a:extLst>
          </p:cNvPr>
          <p:cNvSpPr>
            <a:spLocks noGrp="1"/>
          </p:cNvSpPr>
          <p:nvPr>
            <p:ph type="dt" sz="half" idx="10"/>
          </p:nvPr>
        </p:nvSpPr>
        <p:spPr/>
        <p:txBody>
          <a:bodyPr/>
          <a:lstStyle/>
          <a:p>
            <a:fld id="{D341B595-366B-43E2-A22E-EA6A78C03F06}" type="datetimeFigureOut">
              <a:rPr lang="en-US" smtClean="0"/>
              <a:t>12/9/22</a:t>
            </a:fld>
            <a:endParaRPr lang="en-US"/>
          </a:p>
        </p:txBody>
      </p:sp>
      <p:sp>
        <p:nvSpPr>
          <p:cNvPr id="5" name="Footer Placeholder 4">
            <a:extLst>
              <a:ext uri="{FF2B5EF4-FFF2-40B4-BE49-F238E27FC236}">
                <a16:creationId xmlns:a16="http://schemas.microsoft.com/office/drawing/2014/main" id="{C57277BC-26F9-4B14-A2DC-C7575C5A639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07BC3FF-EE25-45FB-A7A8-AAA522F70748}"/>
              </a:ext>
            </a:extLst>
          </p:cNvPr>
          <p:cNvSpPr>
            <a:spLocks noGrp="1"/>
          </p:cNvSpPr>
          <p:nvPr>
            <p:ph type="sldNum" sz="quarter" idx="12"/>
          </p:nvPr>
        </p:nvSpPr>
        <p:spPr/>
        <p:txBody>
          <a:bodyPr/>
          <a:lstStyle/>
          <a:p>
            <a:fld id="{4BA915EE-10CB-4CF1-8569-6154455DA573}" type="slidenum">
              <a:rPr lang="en-US" smtClean="0"/>
              <a:t>‹#›</a:t>
            </a:fld>
            <a:endParaRPr lang="en-US"/>
          </a:p>
        </p:txBody>
      </p:sp>
    </p:spTree>
    <p:extLst>
      <p:ext uri="{BB962C8B-B14F-4D97-AF65-F5344CB8AC3E}">
        <p14:creationId xmlns:p14="http://schemas.microsoft.com/office/powerpoint/2010/main" val="25784651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5596BE-9AF9-4E97-9204-5B672D797384}"/>
              </a:ext>
            </a:extLst>
          </p:cNvPr>
          <p:cNvSpPr>
            <a:spLocks noGrp="1"/>
          </p:cNvSpPr>
          <p:nvPr>
            <p:ph type="title"/>
          </p:nvPr>
        </p:nvSpPr>
        <p:spPr>
          <a:xfrm>
            <a:off x="1981200" y="2362200"/>
            <a:ext cx="7696200" cy="2400300"/>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5EDF98A-E8AE-4443-9A8C-CB35DEB2CE60}"/>
              </a:ext>
            </a:extLst>
          </p:cNvPr>
          <p:cNvSpPr>
            <a:spLocks noGrp="1"/>
          </p:cNvSpPr>
          <p:nvPr>
            <p:ph type="body" idx="1"/>
          </p:nvPr>
        </p:nvSpPr>
        <p:spPr>
          <a:xfrm>
            <a:off x="1981200" y="5067300"/>
            <a:ext cx="7696200" cy="876300"/>
          </a:xfrm>
        </p:spPr>
        <p:txBody>
          <a:bodyP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DB7114B-35CB-40C5-BCC8-C5039524FFC1}"/>
              </a:ext>
            </a:extLst>
          </p:cNvPr>
          <p:cNvSpPr>
            <a:spLocks noGrp="1"/>
          </p:cNvSpPr>
          <p:nvPr>
            <p:ph type="dt" sz="half" idx="10"/>
          </p:nvPr>
        </p:nvSpPr>
        <p:spPr/>
        <p:txBody>
          <a:bodyPr/>
          <a:lstStyle/>
          <a:p>
            <a:fld id="{D341B595-366B-43E2-A22E-EA6A78C03F06}" type="datetimeFigureOut">
              <a:rPr lang="en-US" smtClean="0"/>
              <a:t>12/9/22</a:t>
            </a:fld>
            <a:endParaRPr lang="en-US"/>
          </a:p>
        </p:txBody>
      </p:sp>
      <p:sp>
        <p:nvSpPr>
          <p:cNvPr id="5" name="Footer Placeholder 4">
            <a:extLst>
              <a:ext uri="{FF2B5EF4-FFF2-40B4-BE49-F238E27FC236}">
                <a16:creationId xmlns:a16="http://schemas.microsoft.com/office/drawing/2014/main" id="{7A1AA324-982E-42C4-8002-5F236877CF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D401596-9353-4C1A-972E-6522F2B42049}"/>
              </a:ext>
            </a:extLst>
          </p:cNvPr>
          <p:cNvSpPr>
            <a:spLocks noGrp="1"/>
          </p:cNvSpPr>
          <p:nvPr>
            <p:ph type="sldNum" sz="quarter" idx="12"/>
          </p:nvPr>
        </p:nvSpPr>
        <p:spPr/>
        <p:txBody>
          <a:bodyPr/>
          <a:lstStyle/>
          <a:p>
            <a:fld id="{4BA915EE-10CB-4CF1-8569-6154455DA573}" type="slidenum">
              <a:rPr lang="en-US" smtClean="0"/>
              <a:t>‹#›</a:t>
            </a:fld>
            <a:endParaRPr lang="en-US"/>
          </a:p>
        </p:txBody>
      </p:sp>
    </p:spTree>
    <p:extLst>
      <p:ext uri="{BB962C8B-B14F-4D97-AF65-F5344CB8AC3E}">
        <p14:creationId xmlns:p14="http://schemas.microsoft.com/office/powerpoint/2010/main" val="42045506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BF0BC9-7469-437A-B92B-0A2627E4B9B4}"/>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1B7D887-595C-4649-AF8E-E78307000D4A}"/>
              </a:ext>
            </a:extLst>
          </p:cNvPr>
          <p:cNvSpPr>
            <a:spLocks noGrp="1"/>
          </p:cNvSpPr>
          <p:nvPr>
            <p:ph sz="half" idx="1"/>
          </p:nvPr>
        </p:nvSpPr>
        <p:spPr>
          <a:xfrm>
            <a:off x="914400" y="1825625"/>
            <a:ext cx="49911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B39FE29C-ED37-4DD9-949F-0024342619E1}"/>
              </a:ext>
            </a:extLst>
          </p:cNvPr>
          <p:cNvSpPr>
            <a:spLocks noGrp="1"/>
          </p:cNvSpPr>
          <p:nvPr>
            <p:ph sz="half" idx="2"/>
          </p:nvPr>
        </p:nvSpPr>
        <p:spPr>
          <a:xfrm>
            <a:off x="6248400" y="1825625"/>
            <a:ext cx="5029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A6F6AA34-8CC0-4E5B-8396-0AC75633142B}"/>
              </a:ext>
            </a:extLst>
          </p:cNvPr>
          <p:cNvSpPr>
            <a:spLocks noGrp="1"/>
          </p:cNvSpPr>
          <p:nvPr>
            <p:ph type="dt" sz="half" idx="10"/>
          </p:nvPr>
        </p:nvSpPr>
        <p:spPr/>
        <p:txBody>
          <a:bodyPr/>
          <a:lstStyle/>
          <a:p>
            <a:fld id="{D341B595-366B-43E2-A22E-EA6A78C03F06}" type="datetimeFigureOut">
              <a:rPr lang="en-US" smtClean="0"/>
              <a:t>12/9/22</a:t>
            </a:fld>
            <a:endParaRPr lang="en-US"/>
          </a:p>
        </p:txBody>
      </p:sp>
      <p:sp>
        <p:nvSpPr>
          <p:cNvPr id="6" name="Footer Placeholder 5">
            <a:extLst>
              <a:ext uri="{FF2B5EF4-FFF2-40B4-BE49-F238E27FC236}">
                <a16:creationId xmlns:a16="http://schemas.microsoft.com/office/drawing/2014/main" id="{28DF7398-73FE-4D27-AFF9-91BEBFED32A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1700880-10EE-4115-8BBB-13DDF270DBD1}"/>
              </a:ext>
            </a:extLst>
          </p:cNvPr>
          <p:cNvSpPr>
            <a:spLocks noGrp="1"/>
          </p:cNvSpPr>
          <p:nvPr>
            <p:ph type="sldNum" sz="quarter" idx="12"/>
          </p:nvPr>
        </p:nvSpPr>
        <p:spPr/>
        <p:txBody>
          <a:bodyPr/>
          <a:lstStyle/>
          <a:p>
            <a:fld id="{4BA915EE-10CB-4CF1-8569-6154455DA573}" type="slidenum">
              <a:rPr lang="en-US" smtClean="0"/>
              <a:t>‹#›</a:t>
            </a:fld>
            <a:endParaRPr lang="en-US"/>
          </a:p>
        </p:txBody>
      </p:sp>
    </p:spTree>
    <p:extLst>
      <p:ext uri="{BB962C8B-B14F-4D97-AF65-F5344CB8AC3E}">
        <p14:creationId xmlns:p14="http://schemas.microsoft.com/office/powerpoint/2010/main" val="36410325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FF3C9B-D20D-43FA-BA18-D50F86A9127E}"/>
              </a:ext>
            </a:extLst>
          </p:cNvPr>
          <p:cNvSpPr>
            <a:spLocks noGrp="1"/>
          </p:cNvSpPr>
          <p:nvPr>
            <p:ph type="title"/>
          </p:nvPr>
        </p:nvSpPr>
        <p:spPr>
          <a:xfrm>
            <a:off x="652371" y="647699"/>
            <a:ext cx="10625229" cy="1150621"/>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D52F00A-F4EE-40FC-9325-373840422D52}"/>
              </a:ext>
            </a:extLst>
          </p:cNvPr>
          <p:cNvSpPr>
            <a:spLocks noGrp="1"/>
          </p:cNvSpPr>
          <p:nvPr>
            <p:ph type="body" idx="1"/>
          </p:nvPr>
        </p:nvSpPr>
        <p:spPr>
          <a:xfrm>
            <a:off x="655863" y="1879599"/>
            <a:ext cx="5157787" cy="675641"/>
          </a:xfrm>
        </p:spPr>
        <p:txBody>
          <a:bodyPr anchor="b">
            <a:no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F75DD90-A306-4A8B-A54C-8033B7F7F0E9}"/>
              </a:ext>
            </a:extLst>
          </p:cNvPr>
          <p:cNvSpPr>
            <a:spLocks noGrp="1"/>
          </p:cNvSpPr>
          <p:nvPr>
            <p:ph sz="half" idx="2"/>
          </p:nvPr>
        </p:nvSpPr>
        <p:spPr>
          <a:xfrm>
            <a:off x="655863" y="2560955"/>
            <a:ext cx="5157787" cy="364934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040E0AA-F8F8-4862-B27B-50FAF2F34DE0}"/>
              </a:ext>
            </a:extLst>
          </p:cNvPr>
          <p:cNvSpPr>
            <a:spLocks noGrp="1"/>
          </p:cNvSpPr>
          <p:nvPr>
            <p:ph type="body" sz="quarter" idx="3"/>
          </p:nvPr>
        </p:nvSpPr>
        <p:spPr>
          <a:xfrm>
            <a:off x="6094412" y="1879599"/>
            <a:ext cx="5183188" cy="675641"/>
          </a:xfrm>
        </p:spPr>
        <p:txBody>
          <a:bodyPr anchor="b">
            <a:no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9FEBDD6-EDA1-4CE7-9DDC-9D977E12DDAB}"/>
              </a:ext>
            </a:extLst>
          </p:cNvPr>
          <p:cNvSpPr>
            <a:spLocks noGrp="1"/>
          </p:cNvSpPr>
          <p:nvPr>
            <p:ph sz="quarter" idx="4"/>
          </p:nvPr>
        </p:nvSpPr>
        <p:spPr>
          <a:xfrm>
            <a:off x="6094412" y="2560955"/>
            <a:ext cx="5183188" cy="364934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E0044487-D350-4434-A5C7-A96942FFC95E}"/>
              </a:ext>
            </a:extLst>
          </p:cNvPr>
          <p:cNvSpPr>
            <a:spLocks noGrp="1"/>
          </p:cNvSpPr>
          <p:nvPr>
            <p:ph type="dt" sz="half" idx="10"/>
          </p:nvPr>
        </p:nvSpPr>
        <p:spPr/>
        <p:txBody>
          <a:bodyPr/>
          <a:lstStyle/>
          <a:p>
            <a:fld id="{D341B595-366B-43E2-A22E-EA6A78C03F06}" type="datetimeFigureOut">
              <a:rPr lang="en-US" smtClean="0"/>
              <a:t>12/9/22</a:t>
            </a:fld>
            <a:endParaRPr lang="en-US"/>
          </a:p>
        </p:txBody>
      </p:sp>
      <p:sp>
        <p:nvSpPr>
          <p:cNvPr id="8" name="Footer Placeholder 7">
            <a:extLst>
              <a:ext uri="{FF2B5EF4-FFF2-40B4-BE49-F238E27FC236}">
                <a16:creationId xmlns:a16="http://schemas.microsoft.com/office/drawing/2014/main" id="{3389DC43-E591-42BF-82EE-E4887E4BC53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68CD421-2D00-41DD-A393-4739E389D95E}"/>
              </a:ext>
            </a:extLst>
          </p:cNvPr>
          <p:cNvSpPr>
            <a:spLocks noGrp="1"/>
          </p:cNvSpPr>
          <p:nvPr>
            <p:ph type="sldNum" sz="quarter" idx="12"/>
          </p:nvPr>
        </p:nvSpPr>
        <p:spPr/>
        <p:txBody>
          <a:bodyPr/>
          <a:lstStyle/>
          <a:p>
            <a:fld id="{4BA915EE-10CB-4CF1-8569-6154455DA573}" type="slidenum">
              <a:rPr lang="en-US" smtClean="0"/>
              <a:t>‹#›</a:t>
            </a:fld>
            <a:endParaRPr lang="en-US"/>
          </a:p>
        </p:txBody>
      </p:sp>
    </p:spTree>
    <p:extLst>
      <p:ext uri="{BB962C8B-B14F-4D97-AF65-F5344CB8AC3E}">
        <p14:creationId xmlns:p14="http://schemas.microsoft.com/office/powerpoint/2010/main" val="5131881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239A8B-0FAF-431C-9657-9003FA03731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1BBA2A1-331D-40F8-867B-CE15011360A1}"/>
              </a:ext>
            </a:extLst>
          </p:cNvPr>
          <p:cNvSpPr>
            <a:spLocks noGrp="1"/>
          </p:cNvSpPr>
          <p:nvPr>
            <p:ph type="dt" sz="half" idx="10"/>
          </p:nvPr>
        </p:nvSpPr>
        <p:spPr/>
        <p:txBody>
          <a:bodyPr/>
          <a:lstStyle/>
          <a:p>
            <a:fld id="{D341B595-366B-43E2-A22E-EA6A78C03F06}" type="datetimeFigureOut">
              <a:rPr lang="en-US" smtClean="0"/>
              <a:t>12/9/22</a:t>
            </a:fld>
            <a:endParaRPr lang="en-US"/>
          </a:p>
        </p:txBody>
      </p:sp>
      <p:sp>
        <p:nvSpPr>
          <p:cNvPr id="4" name="Footer Placeholder 3">
            <a:extLst>
              <a:ext uri="{FF2B5EF4-FFF2-40B4-BE49-F238E27FC236}">
                <a16:creationId xmlns:a16="http://schemas.microsoft.com/office/drawing/2014/main" id="{850995C1-5121-47B6-AC6D-F60C0FF6635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EDBE022-9B54-431C-80D5-5D8F2AFCB920}"/>
              </a:ext>
            </a:extLst>
          </p:cNvPr>
          <p:cNvSpPr>
            <a:spLocks noGrp="1"/>
          </p:cNvSpPr>
          <p:nvPr>
            <p:ph type="sldNum" sz="quarter" idx="12"/>
          </p:nvPr>
        </p:nvSpPr>
        <p:spPr/>
        <p:txBody>
          <a:bodyPr/>
          <a:lstStyle/>
          <a:p>
            <a:fld id="{4BA915EE-10CB-4CF1-8569-6154455DA573}" type="slidenum">
              <a:rPr lang="en-US" smtClean="0"/>
              <a:t>‹#›</a:t>
            </a:fld>
            <a:endParaRPr lang="en-US"/>
          </a:p>
        </p:txBody>
      </p:sp>
    </p:spTree>
    <p:extLst>
      <p:ext uri="{BB962C8B-B14F-4D97-AF65-F5344CB8AC3E}">
        <p14:creationId xmlns:p14="http://schemas.microsoft.com/office/powerpoint/2010/main" val="11401959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015B6E5-6347-41F6-85FC-3BF3652D1BC3}"/>
              </a:ext>
            </a:extLst>
          </p:cNvPr>
          <p:cNvSpPr>
            <a:spLocks noGrp="1"/>
          </p:cNvSpPr>
          <p:nvPr>
            <p:ph type="dt" sz="half" idx="10"/>
          </p:nvPr>
        </p:nvSpPr>
        <p:spPr/>
        <p:txBody>
          <a:bodyPr/>
          <a:lstStyle/>
          <a:p>
            <a:fld id="{D341B595-366B-43E2-A22E-EA6A78C03F06}" type="datetimeFigureOut">
              <a:rPr lang="en-US" smtClean="0"/>
              <a:t>12/9/22</a:t>
            </a:fld>
            <a:endParaRPr lang="en-US"/>
          </a:p>
        </p:txBody>
      </p:sp>
      <p:sp>
        <p:nvSpPr>
          <p:cNvPr id="3" name="Footer Placeholder 2">
            <a:extLst>
              <a:ext uri="{FF2B5EF4-FFF2-40B4-BE49-F238E27FC236}">
                <a16:creationId xmlns:a16="http://schemas.microsoft.com/office/drawing/2014/main" id="{1C6A93F6-45F8-4453-B5DC-B2F3D5D0B50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EE364E1-213B-4AF0-80D7-8101EFD5E410}"/>
              </a:ext>
            </a:extLst>
          </p:cNvPr>
          <p:cNvSpPr>
            <a:spLocks noGrp="1"/>
          </p:cNvSpPr>
          <p:nvPr>
            <p:ph type="sldNum" sz="quarter" idx="12"/>
          </p:nvPr>
        </p:nvSpPr>
        <p:spPr/>
        <p:txBody>
          <a:bodyPr/>
          <a:lstStyle/>
          <a:p>
            <a:fld id="{4BA915EE-10CB-4CF1-8569-6154455DA573}" type="slidenum">
              <a:rPr lang="en-US" smtClean="0"/>
              <a:t>‹#›</a:t>
            </a:fld>
            <a:endParaRPr lang="en-US"/>
          </a:p>
        </p:txBody>
      </p:sp>
    </p:spTree>
    <p:extLst>
      <p:ext uri="{BB962C8B-B14F-4D97-AF65-F5344CB8AC3E}">
        <p14:creationId xmlns:p14="http://schemas.microsoft.com/office/powerpoint/2010/main" val="20533433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90B5D-E76D-4797-AD77-15625D675F3A}"/>
              </a:ext>
            </a:extLst>
          </p:cNvPr>
          <p:cNvSpPr>
            <a:spLocks noGrp="1"/>
          </p:cNvSpPr>
          <p:nvPr>
            <p:ph type="title"/>
          </p:nvPr>
        </p:nvSpPr>
        <p:spPr>
          <a:xfrm>
            <a:off x="652372" y="647700"/>
            <a:ext cx="4119654" cy="1714500"/>
          </a:xfrm>
        </p:spPr>
        <p:txBody>
          <a:bodyPr anchor="b">
            <a:noAutofit/>
          </a:bodyPr>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9744D8D-C9CF-43B2-905D-2368B17A539A}"/>
              </a:ext>
            </a:extLst>
          </p:cNvPr>
          <p:cNvSpPr>
            <a:spLocks noGrp="1"/>
          </p:cNvSpPr>
          <p:nvPr>
            <p:ph idx="1"/>
          </p:nvPr>
        </p:nvSpPr>
        <p:spPr>
          <a:xfrm>
            <a:off x="5540188" y="914400"/>
            <a:ext cx="5737412" cy="5029199"/>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F1B4BF0C-D14C-46D7-ACDD-1885DDD883F1}"/>
              </a:ext>
            </a:extLst>
          </p:cNvPr>
          <p:cNvSpPr>
            <a:spLocks noGrp="1"/>
          </p:cNvSpPr>
          <p:nvPr>
            <p:ph type="body" sz="half" idx="2"/>
          </p:nvPr>
        </p:nvSpPr>
        <p:spPr>
          <a:xfrm>
            <a:off x="652372" y="2697479"/>
            <a:ext cx="4119654" cy="3246119"/>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BFD7D8D-72E7-4ABD-BB87-80BB49003104}"/>
              </a:ext>
            </a:extLst>
          </p:cNvPr>
          <p:cNvSpPr>
            <a:spLocks noGrp="1"/>
          </p:cNvSpPr>
          <p:nvPr>
            <p:ph type="dt" sz="half" idx="10"/>
          </p:nvPr>
        </p:nvSpPr>
        <p:spPr/>
        <p:txBody>
          <a:bodyPr/>
          <a:lstStyle/>
          <a:p>
            <a:fld id="{D341B595-366B-43E2-A22E-EA6A78C03F06}" type="datetimeFigureOut">
              <a:rPr lang="en-US" smtClean="0"/>
              <a:t>12/9/22</a:t>
            </a:fld>
            <a:endParaRPr lang="en-US"/>
          </a:p>
        </p:txBody>
      </p:sp>
      <p:sp>
        <p:nvSpPr>
          <p:cNvPr id="6" name="Footer Placeholder 5">
            <a:extLst>
              <a:ext uri="{FF2B5EF4-FFF2-40B4-BE49-F238E27FC236}">
                <a16:creationId xmlns:a16="http://schemas.microsoft.com/office/drawing/2014/main" id="{A9D9C1CE-C8CE-4364-A021-ADC2D647260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AE6FA33-09EF-495A-853E-63750CA37AC2}"/>
              </a:ext>
            </a:extLst>
          </p:cNvPr>
          <p:cNvSpPr>
            <a:spLocks noGrp="1"/>
          </p:cNvSpPr>
          <p:nvPr>
            <p:ph type="sldNum" sz="quarter" idx="12"/>
          </p:nvPr>
        </p:nvSpPr>
        <p:spPr/>
        <p:txBody>
          <a:bodyPr/>
          <a:lstStyle/>
          <a:p>
            <a:fld id="{4BA915EE-10CB-4CF1-8569-6154455DA573}" type="slidenum">
              <a:rPr lang="en-US" smtClean="0"/>
              <a:t>‹#›</a:t>
            </a:fld>
            <a:endParaRPr lang="en-US"/>
          </a:p>
        </p:txBody>
      </p:sp>
    </p:spTree>
    <p:extLst>
      <p:ext uri="{BB962C8B-B14F-4D97-AF65-F5344CB8AC3E}">
        <p14:creationId xmlns:p14="http://schemas.microsoft.com/office/powerpoint/2010/main" val="28442457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EF023E-952E-40DF-A101-74D22789D534}"/>
              </a:ext>
            </a:extLst>
          </p:cNvPr>
          <p:cNvSpPr>
            <a:spLocks noGrp="1"/>
          </p:cNvSpPr>
          <p:nvPr>
            <p:ph type="title"/>
          </p:nvPr>
        </p:nvSpPr>
        <p:spPr>
          <a:xfrm>
            <a:off x="652372" y="647700"/>
            <a:ext cx="4119654" cy="1714500"/>
          </a:xfrm>
        </p:spPr>
        <p:txBody>
          <a:bodyPr anchor="b">
            <a:noAutofit/>
          </a:bodyPr>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841E98DD-BF5D-4CCA-8C66-F2A6CE11271C}"/>
              </a:ext>
            </a:extLst>
          </p:cNvPr>
          <p:cNvSpPr>
            <a:spLocks noGrp="1"/>
          </p:cNvSpPr>
          <p:nvPr>
            <p:ph type="pic" idx="1"/>
          </p:nvPr>
        </p:nvSpPr>
        <p:spPr>
          <a:xfrm>
            <a:off x="5486400" y="914400"/>
            <a:ext cx="5791200" cy="502919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A0EC22A6-F2C2-4A88-BEE5-2D6CEB520EB9}"/>
              </a:ext>
            </a:extLst>
          </p:cNvPr>
          <p:cNvSpPr>
            <a:spLocks noGrp="1"/>
          </p:cNvSpPr>
          <p:nvPr>
            <p:ph type="body" sz="half" idx="2"/>
          </p:nvPr>
        </p:nvSpPr>
        <p:spPr>
          <a:xfrm>
            <a:off x="652372" y="2697480"/>
            <a:ext cx="4119654" cy="317150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0A1F755-C7AF-4C50-8CA8-828612A767B0}"/>
              </a:ext>
            </a:extLst>
          </p:cNvPr>
          <p:cNvSpPr>
            <a:spLocks noGrp="1"/>
          </p:cNvSpPr>
          <p:nvPr>
            <p:ph type="dt" sz="half" idx="10"/>
          </p:nvPr>
        </p:nvSpPr>
        <p:spPr/>
        <p:txBody>
          <a:bodyPr/>
          <a:lstStyle/>
          <a:p>
            <a:fld id="{D341B595-366B-43E2-A22E-EA6A78C03F06}" type="datetimeFigureOut">
              <a:rPr lang="en-US" smtClean="0"/>
              <a:t>12/9/22</a:t>
            </a:fld>
            <a:endParaRPr lang="en-US"/>
          </a:p>
        </p:txBody>
      </p:sp>
      <p:sp>
        <p:nvSpPr>
          <p:cNvPr id="6" name="Footer Placeholder 5">
            <a:extLst>
              <a:ext uri="{FF2B5EF4-FFF2-40B4-BE49-F238E27FC236}">
                <a16:creationId xmlns:a16="http://schemas.microsoft.com/office/drawing/2014/main" id="{C1EDE175-E818-477C-A3F6-7DD65C12688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1D0B8E3-DB91-440B-818F-71E4248BB102}"/>
              </a:ext>
            </a:extLst>
          </p:cNvPr>
          <p:cNvSpPr>
            <a:spLocks noGrp="1"/>
          </p:cNvSpPr>
          <p:nvPr>
            <p:ph type="sldNum" sz="quarter" idx="12"/>
          </p:nvPr>
        </p:nvSpPr>
        <p:spPr/>
        <p:txBody>
          <a:bodyPr/>
          <a:lstStyle/>
          <a:p>
            <a:fld id="{4BA915EE-10CB-4CF1-8569-6154455DA573}" type="slidenum">
              <a:rPr lang="en-US" smtClean="0"/>
              <a:t>‹#›</a:t>
            </a:fld>
            <a:endParaRPr lang="en-US"/>
          </a:p>
        </p:txBody>
      </p:sp>
    </p:spTree>
    <p:extLst>
      <p:ext uri="{BB962C8B-B14F-4D97-AF65-F5344CB8AC3E}">
        <p14:creationId xmlns:p14="http://schemas.microsoft.com/office/powerpoint/2010/main" val="12166196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55EB7D6-B8CB-49E3-874F-2255BEE82473}"/>
              </a:ext>
            </a:extLst>
          </p:cNvPr>
          <p:cNvSpPr>
            <a:spLocks noGrp="1"/>
          </p:cNvSpPr>
          <p:nvPr>
            <p:ph type="title"/>
          </p:nvPr>
        </p:nvSpPr>
        <p:spPr>
          <a:xfrm>
            <a:off x="652371" y="647700"/>
            <a:ext cx="10625229" cy="114705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CFBEEAC5-A8AB-4FE8-A270-D70F7DED4A50}"/>
              </a:ext>
            </a:extLst>
          </p:cNvPr>
          <p:cNvSpPr>
            <a:spLocks noGrp="1"/>
          </p:cNvSpPr>
          <p:nvPr>
            <p:ph type="body" idx="1"/>
          </p:nvPr>
        </p:nvSpPr>
        <p:spPr>
          <a:xfrm>
            <a:off x="652371" y="2095500"/>
            <a:ext cx="10620855" cy="38481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A7B6506C-52BF-4C05-AD31-7C08B80151CB}"/>
              </a:ext>
            </a:extLst>
          </p:cNvPr>
          <p:cNvSpPr>
            <a:spLocks noGrp="1"/>
          </p:cNvSpPr>
          <p:nvPr>
            <p:ph type="dt" sz="half" idx="2"/>
          </p:nvPr>
        </p:nvSpPr>
        <p:spPr>
          <a:xfrm>
            <a:off x="652371" y="6332538"/>
            <a:ext cx="3006492" cy="365125"/>
          </a:xfrm>
          <a:prstGeom prst="rect">
            <a:avLst/>
          </a:prstGeom>
        </p:spPr>
        <p:txBody>
          <a:bodyPr vert="horz" lIns="91440" tIns="45720" rIns="91440" bIns="45720" rtlCol="0" anchor="ctr"/>
          <a:lstStyle>
            <a:lvl1pPr algn="l">
              <a:defRPr sz="900" b="1" spc="100" baseline="0">
                <a:solidFill>
                  <a:schemeClr val="tx1"/>
                </a:solidFill>
              </a:defRPr>
            </a:lvl1pPr>
          </a:lstStyle>
          <a:p>
            <a:fld id="{D341B595-366B-43E2-A22E-EA6A78C03F06}" type="datetimeFigureOut">
              <a:rPr lang="en-US" smtClean="0"/>
              <a:t>12/9/22</a:t>
            </a:fld>
            <a:endParaRPr lang="en-US"/>
          </a:p>
        </p:txBody>
      </p:sp>
      <p:sp>
        <p:nvSpPr>
          <p:cNvPr id="5" name="Footer Placeholder 4">
            <a:extLst>
              <a:ext uri="{FF2B5EF4-FFF2-40B4-BE49-F238E27FC236}">
                <a16:creationId xmlns:a16="http://schemas.microsoft.com/office/drawing/2014/main" id="{F2534630-6C67-4A40-A499-CB025B2438CE}"/>
              </a:ext>
            </a:extLst>
          </p:cNvPr>
          <p:cNvSpPr>
            <a:spLocks noGrp="1"/>
          </p:cNvSpPr>
          <p:nvPr>
            <p:ph type="ftr" sz="quarter" idx="3"/>
          </p:nvPr>
        </p:nvSpPr>
        <p:spPr>
          <a:xfrm>
            <a:off x="8034169" y="6332538"/>
            <a:ext cx="3505459" cy="365125"/>
          </a:xfrm>
          <a:prstGeom prst="rect">
            <a:avLst/>
          </a:prstGeom>
        </p:spPr>
        <p:txBody>
          <a:bodyPr vert="horz" lIns="91440" tIns="45720" rIns="91440" bIns="45720" rtlCol="0" anchor="ctr"/>
          <a:lstStyle>
            <a:lvl1pPr algn="r">
              <a:defRPr sz="900" b="1" spc="100" baseline="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E964E14B-0EE8-4015-809C-DD36B5459B82}"/>
              </a:ext>
            </a:extLst>
          </p:cNvPr>
          <p:cNvSpPr>
            <a:spLocks noGrp="1"/>
          </p:cNvSpPr>
          <p:nvPr>
            <p:ph type="sldNum" sz="quarter" idx="4"/>
          </p:nvPr>
        </p:nvSpPr>
        <p:spPr>
          <a:xfrm>
            <a:off x="11444747" y="6332538"/>
            <a:ext cx="539808" cy="365125"/>
          </a:xfrm>
          <a:prstGeom prst="rect">
            <a:avLst/>
          </a:prstGeom>
        </p:spPr>
        <p:txBody>
          <a:bodyPr vert="horz" lIns="91440" tIns="45720" rIns="91440" bIns="45720" rtlCol="0" anchor="ctr"/>
          <a:lstStyle>
            <a:lvl1pPr algn="r">
              <a:defRPr sz="900" b="1" spc="100" baseline="0">
                <a:solidFill>
                  <a:schemeClr val="tx1"/>
                </a:solidFill>
              </a:defRPr>
            </a:lvl1pPr>
          </a:lstStyle>
          <a:p>
            <a:fld id="{4BA915EE-10CB-4CF1-8569-6154455DA573}" type="slidenum">
              <a:rPr lang="en-US" smtClean="0"/>
              <a:t>‹#›</a:t>
            </a:fld>
            <a:endParaRPr lang="en-US"/>
          </a:p>
        </p:txBody>
      </p:sp>
    </p:spTree>
    <p:extLst>
      <p:ext uri="{BB962C8B-B14F-4D97-AF65-F5344CB8AC3E}">
        <p14:creationId xmlns:p14="http://schemas.microsoft.com/office/powerpoint/2010/main" val="3414241788"/>
      </p:ext>
    </p:extLst>
  </p:cSld>
  <p:clrMap bg1="lt1" tx1="dk1" bg2="lt2" tx2="dk2" accent1="accent1" accent2="accent2" accent3="accent3" accent4="accent4" accent5="accent5" accent6="accent6" hlink="hlink" folHlink="folHlink"/>
  <p:sldLayoutIdLst>
    <p:sldLayoutId id="2147483802" r:id="rId1"/>
    <p:sldLayoutId id="2147483803" r:id="rId2"/>
    <p:sldLayoutId id="2147483804" r:id="rId3"/>
    <p:sldLayoutId id="2147483805" r:id="rId4"/>
    <p:sldLayoutId id="2147483806" r:id="rId5"/>
    <p:sldLayoutId id="2147483812" r:id="rId6"/>
    <p:sldLayoutId id="2147483807" r:id="rId7"/>
    <p:sldLayoutId id="2147483808" r:id="rId8"/>
    <p:sldLayoutId id="2147483809" r:id="rId9"/>
    <p:sldLayoutId id="2147483811" r:id="rId10"/>
    <p:sldLayoutId id="2147483810" r:id="rId11"/>
  </p:sldLayoutIdLst>
  <p:txStyles>
    <p:titleStyle>
      <a:lvl1pPr algn="l" defTabSz="914400" rtl="0" eaLnBrk="1" latinLnBrk="0" hangingPunct="1">
        <a:lnSpc>
          <a:spcPct val="120000"/>
        </a:lnSpc>
        <a:spcBef>
          <a:spcPct val="0"/>
        </a:spcBef>
        <a:buNone/>
        <a:defRPr sz="3600" kern="1200" cap="all" spc="300" baseline="0">
          <a:solidFill>
            <a:srgbClr val="FFFFFF"/>
          </a:solidFill>
          <a:highlight>
            <a:srgbClr val="000000"/>
          </a:highligh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SzPct val="75000"/>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Clr>
          <a:schemeClr val="tx1"/>
        </a:buClr>
        <a:buSzPct val="75000"/>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Clr>
          <a:schemeClr val="tx1"/>
        </a:buClr>
        <a:buSzPct val="75000"/>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Clr>
          <a:schemeClr val="tx1"/>
        </a:buClr>
        <a:buSzPct val="75000"/>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Clr>
          <a:schemeClr val="tx1"/>
        </a:buClr>
        <a:buSzPct val="75000"/>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2.png"/><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hyperlink" Target="https://www.bls.gov/oes/tables.htm" TargetMode="Externa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6364429-2823-745A-4CF6-F84D134D6C20}"/>
              </a:ext>
            </a:extLst>
          </p:cNvPr>
          <p:cNvSpPr>
            <a:spLocks noGrp="1"/>
          </p:cNvSpPr>
          <p:nvPr>
            <p:ph type="ctrTitle"/>
          </p:nvPr>
        </p:nvSpPr>
        <p:spPr>
          <a:xfrm>
            <a:off x="647699" y="914400"/>
            <a:ext cx="4683313" cy="2514600"/>
          </a:xfrm>
        </p:spPr>
        <p:txBody>
          <a:bodyPr anchor="t">
            <a:normAutofit/>
          </a:bodyPr>
          <a:lstStyle/>
          <a:p>
            <a:r>
              <a:rPr kumimoji="1" lang="en-US" altLang="zh-CN"/>
              <a:t>Most Lucrative Industry</a:t>
            </a:r>
            <a:endParaRPr kumimoji="1" lang="zh-CN" altLang="en-US"/>
          </a:p>
        </p:txBody>
      </p:sp>
      <p:sp>
        <p:nvSpPr>
          <p:cNvPr id="3" name="副标题 2">
            <a:extLst>
              <a:ext uri="{FF2B5EF4-FFF2-40B4-BE49-F238E27FC236}">
                <a16:creationId xmlns:a16="http://schemas.microsoft.com/office/drawing/2014/main" id="{EDAFA048-D626-494D-F109-B0536170CB65}"/>
              </a:ext>
            </a:extLst>
          </p:cNvPr>
          <p:cNvSpPr>
            <a:spLocks noGrp="1"/>
          </p:cNvSpPr>
          <p:nvPr>
            <p:ph type="subTitle" idx="1"/>
          </p:nvPr>
        </p:nvSpPr>
        <p:spPr>
          <a:xfrm>
            <a:off x="647700" y="5075227"/>
            <a:ext cx="4747866" cy="868374"/>
          </a:xfrm>
        </p:spPr>
        <p:txBody>
          <a:bodyPr>
            <a:normAutofit/>
          </a:bodyPr>
          <a:lstStyle/>
          <a:p>
            <a:r>
              <a:rPr kumimoji="1" lang="en-US" altLang="zh-CN" dirty="0"/>
              <a:t>CS547 Group 7</a:t>
            </a:r>
            <a:endParaRPr kumimoji="1" lang="zh-CN" altLang="en-US" dirty="0"/>
          </a:p>
        </p:txBody>
      </p:sp>
      <p:pic>
        <p:nvPicPr>
          <p:cNvPr id="34" name="Picture 3">
            <a:extLst>
              <a:ext uri="{FF2B5EF4-FFF2-40B4-BE49-F238E27FC236}">
                <a16:creationId xmlns:a16="http://schemas.microsoft.com/office/drawing/2014/main" id="{2A9F1CF7-09DB-4F5E-AFAB-DA70BA8891A2}"/>
              </a:ext>
            </a:extLst>
          </p:cNvPr>
          <p:cNvPicPr>
            <a:picLocks noChangeAspect="1"/>
          </p:cNvPicPr>
          <p:nvPr/>
        </p:nvPicPr>
        <p:blipFill rotWithShape="1">
          <a:blip r:embed="rId4"/>
          <a:srcRect t="1987" r="-2" b="13357"/>
          <a:stretch/>
        </p:blipFill>
        <p:spPr>
          <a:xfrm>
            <a:off x="6096000" y="914400"/>
            <a:ext cx="5448300" cy="3459165"/>
          </a:xfrm>
          <a:prstGeom prst="rect">
            <a:avLst/>
          </a:prstGeom>
          <a:noFill/>
        </p:spPr>
      </p:pic>
      <p:sp>
        <p:nvSpPr>
          <p:cNvPr id="39" name="Date Placeholder 3">
            <a:extLst>
              <a:ext uri="{FF2B5EF4-FFF2-40B4-BE49-F238E27FC236}">
                <a16:creationId xmlns:a16="http://schemas.microsoft.com/office/drawing/2014/main" id="{BC59CBA5-66DF-4B56-A327-AA83D82D407B}"/>
              </a:ext>
            </a:extLst>
          </p:cNvPr>
          <p:cNvSpPr>
            <a:spLocks noGrp="1"/>
          </p:cNvSpPr>
          <p:nvPr>
            <p:ph type="dt" sz="half" idx="10"/>
          </p:nvPr>
        </p:nvSpPr>
        <p:spPr>
          <a:xfrm>
            <a:off x="652371" y="6332538"/>
            <a:ext cx="3006492" cy="365125"/>
          </a:xfrm>
        </p:spPr>
        <p:txBody>
          <a:bodyPr/>
          <a:lstStyle/>
          <a:p>
            <a:pPr>
              <a:spcAft>
                <a:spcPts val="600"/>
              </a:spcAft>
            </a:pPr>
            <a:fld id="{F7CCFFEB-476C-4C7B-A18E-7186B0DB1D22}" type="datetime1">
              <a:rPr lang="en-US" smtClean="0"/>
              <a:pPr>
                <a:spcAft>
                  <a:spcPts val="600"/>
                </a:spcAft>
              </a:pPr>
              <a:t>12/9/22</a:t>
            </a:fld>
            <a:endParaRPr lang="en-US" dirty="0"/>
          </a:p>
        </p:txBody>
      </p:sp>
      <p:sp>
        <p:nvSpPr>
          <p:cNvPr id="41" name="Footer Placeholder 4">
            <a:extLst>
              <a:ext uri="{FF2B5EF4-FFF2-40B4-BE49-F238E27FC236}">
                <a16:creationId xmlns:a16="http://schemas.microsoft.com/office/drawing/2014/main" id="{AFED50CA-CE40-4391-886F-EB0E3872E7C5}"/>
              </a:ext>
            </a:extLst>
          </p:cNvPr>
          <p:cNvSpPr>
            <a:spLocks noGrp="1"/>
          </p:cNvSpPr>
          <p:nvPr>
            <p:ph type="ftr" sz="quarter" idx="11"/>
          </p:nvPr>
        </p:nvSpPr>
        <p:spPr>
          <a:xfrm>
            <a:off x="8034169" y="6332538"/>
            <a:ext cx="3505459" cy="365125"/>
          </a:xfrm>
        </p:spPr>
        <p:txBody>
          <a:bodyPr/>
          <a:lstStyle/>
          <a:p>
            <a:pPr>
              <a:spcAft>
                <a:spcPts val="600"/>
              </a:spcAft>
            </a:pPr>
            <a:r>
              <a:rPr lang="en-US" dirty="0"/>
              <a:t>Ricardo Sun</a:t>
            </a:r>
          </a:p>
        </p:txBody>
      </p:sp>
      <p:sp>
        <p:nvSpPr>
          <p:cNvPr id="43" name="Slide Number Placeholder 5">
            <a:extLst>
              <a:ext uri="{FF2B5EF4-FFF2-40B4-BE49-F238E27FC236}">
                <a16:creationId xmlns:a16="http://schemas.microsoft.com/office/drawing/2014/main" id="{B59AB858-83EA-415E-B25C-24180CC041B0}"/>
              </a:ext>
            </a:extLst>
          </p:cNvPr>
          <p:cNvSpPr>
            <a:spLocks noGrp="1"/>
          </p:cNvSpPr>
          <p:nvPr>
            <p:ph type="sldNum" sz="quarter" idx="12"/>
          </p:nvPr>
        </p:nvSpPr>
        <p:spPr>
          <a:xfrm>
            <a:off x="11444747" y="6332538"/>
            <a:ext cx="539808" cy="365125"/>
          </a:xfrm>
        </p:spPr>
        <p:txBody>
          <a:bodyPr/>
          <a:lstStyle/>
          <a:p>
            <a:pPr>
              <a:spcAft>
                <a:spcPts val="600"/>
              </a:spcAft>
            </a:pPr>
            <a:fld id="{45C5C030-0550-4584-9C82-E35DF7DBC581}" type="slidenum">
              <a:rPr lang="en-US" smtClean="0"/>
              <a:pPr>
                <a:spcAft>
                  <a:spcPts val="600"/>
                </a:spcAft>
              </a:pPr>
              <a:t>1</a:t>
            </a:fld>
            <a:endParaRPr lang="en-US"/>
          </a:p>
        </p:txBody>
      </p:sp>
      <p:pic>
        <p:nvPicPr>
          <p:cNvPr id="10" name="音频 9">
            <a:hlinkClick r:id="" action="ppaction://media"/>
            <a:extLst>
              <a:ext uri="{FF2B5EF4-FFF2-40B4-BE49-F238E27FC236}">
                <a16:creationId xmlns:a16="http://schemas.microsoft.com/office/drawing/2014/main" id="{84B8955A-FFCF-50F0-9AF5-5865BBDEA4A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445494485"/>
      </p:ext>
    </p:extLst>
  </p:cSld>
  <p:clrMapOvr>
    <a:masterClrMapping/>
  </p:clrMapOvr>
  <mc:AlternateContent xmlns:mc="http://schemas.openxmlformats.org/markup-compatibility/2006">
    <mc:Choice xmlns:p14="http://schemas.microsoft.com/office/powerpoint/2010/main" Requires="p14">
      <p:transition spd="slow" p14:dur="2000" advTm="7534"/>
    </mc:Choice>
    <mc:Fallback>
      <p:transition spd="slow" advTm="75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1F1A0A7-BBA2-9B76-A54B-60D20BF26EB4}"/>
              </a:ext>
            </a:extLst>
          </p:cNvPr>
          <p:cNvSpPr>
            <a:spLocks noGrp="1"/>
          </p:cNvSpPr>
          <p:nvPr>
            <p:ph type="title"/>
          </p:nvPr>
        </p:nvSpPr>
        <p:spPr>
          <a:xfrm>
            <a:off x="1981200" y="914400"/>
            <a:ext cx="8191500" cy="1447800"/>
          </a:xfrm>
        </p:spPr>
        <p:txBody>
          <a:bodyPr>
            <a:normAutofit/>
          </a:bodyPr>
          <a:lstStyle/>
          <a:p>
            <a:r>
              <a:rPr kumimoji="1" lang="en-US" altLang="zh-CN" dirty="0"/>
              <a:t>Preprocessing</a:t>
            </a:r>
            <a:endParaRPr kumimoji="1" lang="zh-CN" altLang="en-US" dirty="0"/>
          </a:p>
        </p:txBody>
      </p:sp>
      <p:sp>
        <p:nvSpPr>
          <p:cNvPr id="3" name="内容占位符 2">
            <a:extLst>
              <a:ext uri="{FF2B5EF4-FFF2-40B4-BE49-F238E27FC236}">
                <a16:creationId xmlns:a16="http://schemas.microsoft.com/office/drawing/2014/main" id="{32AB4C2E-9EE8-0E92-FE5A-C4357E17E7D4}"/>
              </a:ext>
            </a:extLst>
          </p:cNvPr>
          <p:cNvSpPr>
            <a:spLocks noGrp="1"/>
          </p:cNvSpPr>
          <p:nvPr>
            <p:ph idx="1"/>
          </p:nvPr>
        </p:nvSpPr>
        <p:spPr>
          <a:xfrm>
            <a:off x="1981201" y="2767748"/>
            <a:ext cx="8191500" cy="3442552"/>
          </a:xfrm>
        </p:spPr>
        <p:txBody>
          <a:bodyPr>
            <a:normAutofit/>
          </a:bodyPr>
          <a:lstStyle/>
          <a:p>
            <a:r>
              <a:rPr kumimoji="1" lang="en-US" altLang="zh-CN" dirty="0"/>
              <a:t>Gather all data between 2010-2021</a:t>
            </a:r>
          </a:p>
          <a:p>
            <a:r>
              <a:rPr kumimoji="1" lang="en-US" altLang="zh-CN" dirty="0"/>
              <a:t>Perform similar processing steps as before except for the KNN Imputer</a:t>
            </a:r>
          </a:p>
          <a:p>
            <a:r>
              <a:rPr kumimoji="1" lang="en-US" altLang="zh-CN" dirty="0"/>
              <a:t>Add new column of “Year” representing the year that entry belongs to</a:t>
            </a:r>
          </a:p>
          <a:p>
            <a:r>
              <a:rPr kumimoji="1" lang="en-US" altLang="zh-CN" dirty="0"/>
              <a:t>Include the column “OCC_CODE” since some title’s name have changed over the years but their code remains the same. Thus, these changed titles should be counted as the same title.</a:t>
            </a:r>
          </a:p>
          <a:p>
            <a:endParaRPr kumimoji="1" lang="zh-CN" altLang="en-US" dirty="0"/>
          </a:p>
        </p:txBody>
      </p:sp>
      <p:sp>
        <p:nvSpPr>
          <p:cNvPr id="8" name="Date Placeholder 3">
            <a:extLst>
              <a:ext uri="{FF2B5EF4-FFF2-40B4-BE49-F238E27FC236}">
                <a16:creationId xmlns:a16="http://schemas.microsoft.com/office/drawing/2014/main" id="{EE2AC9EA-C20D-4BEC-9C4E-81879B38C1CC}"/>
              </a:ext>
            </a:extLst>
          </p:cNvPr>
          <p:cNvSpPr>
            <a:spLocks noGrp="1"/>
          </p:cNvSpPr>
          <p:nvPr>
            <p:ph type="dt" sz="half" idx="10"/>
          </p:nvPr>
        </p:nvSpPr>
        <p:spPr>
          <a:xfrm>
            <a:off x="652371" y="6332538"/>
            <a:ext cx="3006492" cy="365125"/>
          </a:xfrm>
        </p:spPr>
        <p:txBody>
          <a:bodyPr/>
          <a:lstStyle/>
          <a:p>
            <a:pPr>
              <a:spcAft>
                <a:spcPts val="600"/>
              </a:spcAft>
            </a:pPr>
            <a:fld id="{04D94147-C65C-4E9A-B6E4-A5994ECE90DD}" type="datetime1">
              <a:rPr lang="en-US" smtClean="0"/>
              <a:pPr>
                <a:spcAft>
                  <a:spcPts val="600"/>
                </a:spcAft>
              </a:pPr>
              <a:t>12/9/22</a:t>
            </a:fld>
            <a:endParaRPr lang="en-US"/>
          </a:p>
        </p:txBody>
      </p:sp>
      <p:sp>
        <p:nvSpPr>
          <p:cNvPr id="10" name="Footer Placeholder 4">
            <a:extLst>
              <a:ext uri="{FF2B5EF4-FFF2-40B4-BE49-F238E27FC236}">
                <a16:creationId xmlns:a16="http://schemas.microsoft.com/office/drawing/2014/main" id="{0FC7C0B9-AEC3-4A15-A9F1-715C53416C9A}"/>
              </a:ext>
            </a:extLst>
          </p:cNvPr>
          <p:cNvSpPr>
            <a:spLocks noGrp="1"/>
          </p:cNvSpPr>
          <p:nvPr>
            <p:ph type="ftr" sz="quarter" idx="11"/>
          </p:nvPr>
        </p:nvSpPr>
        <p:spPr>
          <a:xfrm>
            <a:off x="8034169" y="6332538"/>
            <a:ext cx="3505459" cy="365125"/>
          </a:xfrm>
        </p:spPr>
        <p:txBody>
          <a:bodyPr/>
          <a:lstStyle/>
          <a:p>
            <a:pPr>
              <a:spcAft>
                <a:spcPts val="600"/>
              </a:spcAft>
            </a:pPr>
            <a:r>
              <a:rPr lang="en-US" dirty="0"/>
              <a:t>Ricardo Sun</a:t>
            </a:r>
          </a:p>
        </p:txBody>
      </p:sp>
      <p:sp>
        <p:nvSpPr>
          <p:cNvPr id="12" name="Slide Number Placeholder 5">
            <a:extLst>
              <a:ext uri="{FF2B5EF4-FFF2-40B4-BE49-F238E27FC236}">
                <a16:creationId xmlns:a16="http://schemas.microsoft.com/office/drawing/2014/main" id="{A5382351-A9C6-4F58-9E38-AB08D3F6FE11}"/>
              </a:ext>
            </a:extLst>
          </p:cNvPr>
          <p:cNvSpPr>
            <a:spLocks noGrp="1"/>
          </p:cNvSpPr>
          <p:nvPr>
            <p:ph type="sldNum" sz="quarter" idx="12"/>
          </p:nvPr>
        </p:nvSpPr>
        <p:spPr>
          <a:xfrm>
            <a:off x="11444747" y="6332538"/>
            <a:ext cx="539808" cy="365125"/>
          </a:xfrm>
        </p:spPr>
        <p:txBody>
          <a:bodyPr/>
          <a:lstStyle/>
          <a:p>
            <a:pPr>
              <a:spcAft>
                <a:spcPts val="600"/>
              </a:spcAft>
            </a:pPr>
            <a:fld id="{45C5C030-0550-4584-9C82-E35DF7DBC581}" type="slidenum">
              <a:rPr lang="en-US" smtClean="0"/>
              <a:pPr>
                <a:spcAft>
                  <a:spcPts val="600"/>
                </a:spcAft>
              </a:pPr>
              <a:t>10</a:t>
            </a:fld>
            <a:endParaRPr lang="en-US"/>
          </a:p>
        </p:txBody>
      </p:sp>
      <p:pic>
        <p:nvPicPr>
          <p:cNvPr id="9" name="音频 8">
            <a:hlinkClick r:id="" action="ppaction://media"/>
            <a:extLst>
              <a:ext uri="{FF2B5EF4-FFF2-40B4-BE49-F238E27FC236}">
                <a16:creationId xmlns:a16="http://schemas.microsoft.com/office/drawing/2014/main" id="{67FDEB9E-5A94-B8B3-6B02-5793F8221C3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712045584"/>
      </p:ext>
    </p:extLst>
  </p:cSld>
  <p:clrMapOvr>
    <a:masterClrMapping/>
  </p:clrMapOvr>
  <mc:AlternateContent xmlns:mc="http://schemas.openxmlformats.org/markup-compatibility/2006">
    <mc:Choice xmlns:p14="http://schemas.microsoft.com/office/powerpoint/2010/main" Requires="p14">
      <p:transition spd="slow" p14:dur="2000" advTm="39970"/>
    </mc:Choice>
    <mc:Fallback>
      <p:transition spd="slow" advTm="399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C2137FE-1BD2-787B-716B-E492032A2627}"/>
              </a:ext>
            </a:extLst>
          </p:cNvPr>
          <p:cNvSpPr>
            <a:spLocks noGrp="1"/>
          </p:cNvSpPr>
          <p:nvPr>
            <p:ph type="title"/>
          </p:nvPr>
        </p:nvSpPr>
        <p:spPr>
          <a:xfrm>
            <a:off x="1981200" y="914400"/>
            <a:ext cx="8191500" cy="1447800"/>
          </a:xfrm>
        </p:spPr>
        <p:txBody>
          <a:bodyPr>
            <a:normAutofit/>
          </a:bodyPr>
          <a:lstStyle/>
          <a:p>
            <a:r>
              <a:rPr kumimoji="1" lang="en-US" altLang="zh-CN" dirty="0"/>
              <a:t>Build model</a:t>
            </a:r>
            <a:endParaRPr kumimoji="1" lang="zh-CN" altLang="en-US" dirty="0"/>
          </a:p>
        </p:txBody>
      </p:sp>
      <p:sp>
        <p:nvSpPr>
          <p:cNvPr id="3" name="内容占位符 2">
            <a:extLst>
              <a:ext uri="{FF2B5EF4-FFF2-40B4-BE49-F238E27FC236}">
                <a16:creationId xmlns:a16="http://schemas.microsoft.com/office/drawing/2014/main" id="{4B5CF356-18AF-DF12-1EB8-D7156D99F948}"/>
              </a:ext>
            </a:extLst>
          </p:cNvPr>
          <p:cNvSpPr>
            <a:spLocks noGrp="1"/>
          </p:cNvSpPr>
          <p:nvPr>
            <p:ph idx="1"/>
          </p:nvPr>
        </p:nvSpPr>
        <p:spPr>
          <a:xfrm>
            <a:off x="1981201" y="2767748"/>
            <a:ext cx="8191500" cy="3442552"/>
          </a:xfrm>
        </p:spPr>
        <p:txBody>
          <a:bodyPr>
            <a:normAutofit/>
          </a:bodyPr>
          <a:lstStyle/>
          <a:p>
            <a:pPr>
              <a:lnSpc>
                <a:spcPct val="110000"/>
              </a:lnSpc>
            </a:pPr>
            <a:r>
              <a:rPr kumimoji="1" lang="en-US" altLang="zh-CN" dirty="0"/>
              <a:t>Position with missing years of Data are dropped</a:t>
            </a:r>
            <a:endParaRPr kumimoji="1" lang="en-US" altLang="zh-CN"/>
          </a:p>
          <a:p>
            <a:pPr>
              <a:lnSpc>
                <a:spcPct val="110000"/>
              </a:lnSpc>
            </a:pPr>
            <a:r>
              <a:rPr kumimoji="1" lang="en-US" altLang="zh-CN" dirty="0"/>
              <a:t>Using LSTM with 5 layers</a:t>
            </a:r>
            <a:endParaRPr kumimoji="1" lang="en-US" altLang="zh-CN"/>
          </a:p>
          <a:p>
            <a:pPr>
              <a:lnSpc>
                <a:spcPct val="110000"/>
              </a:lnSpc>
            </a:pPr>
            <a:r>
              <a:rPr kumimoji="1" lang="en-US" altLang="zh-CN" dirty="0"/>
              <a:t>Batch size of 256 and Learning Rate of 0.002</a:t>
            </a:r>
            <a:endParaRPr kumimoji="1" lang="en-US" altLang="zh-CN"/>
          </a:p>
          <a:p>
            <a:pPr>
              <a:lnSpc>
                <a:spcPct val="110000"/>
              </a:lnSpc>
            </a:pPr>
            <a:r>
              <a:rPr kumimoji="1" lang="en-US" altLang="zh-CN" dirty="0"/>
              <a:t>Input as a vector of floats of size 21 including</a:t>
            </a:r>
            <a:endParaRPr kumimoji="1" lang="en-US" altLang="zh-CN"/>
          </a:p>
          <a:p>
            <a:pPr lvl="1">
              <a:lnSpc>
                <a:spcPct val="110000"/>
              </a:lnSpc>
            </a:pPr>
            <a:r>
              <a:rPr kumimoji="1" lang="en-US" altLang="zh-CN" dirty="0"/>
              <a:t>54 distinct states represented by 4 floats using embedding</a:t>
            </a:r>
            <a:endParaRPr kumimoji="1" lang="en-US" altLang="zh-CN"/>
          </a:p>
          <a:p>
            <a:pPr lvl="1">
              <a:lnSpc>
                <a:spcPct val="110000"/>
              </a:lnSpc>
            </a:pPr>
            <a:r>
              <a:rPr kumimoji="1" lang="en-US" altLang="zh-CN" dirty="0"/>
              <a:t>1007 distinct occupations title represented by 16 floats using embedding</a:t>
            </a:r>
            <a:endParaRPr kumimoji="1" lang="en-US" altLang="zh-CN"/>
          </a:p>
          <a:p>
            <a:pPr lvl="1">
              <a:lnSpc>
                <a:spcPct val="110000"/>
              </a:lnSpc>
            </a:pPr>
            <a:r>
              <a:rPr kumimoji="1" lang="en-US" altLang="zh-CN" dirty="0"/>
              <a:t>Hourly mean wages by itself as 1 float</a:t>
            </a:r>
            <a:endParaRPr kumimoji="1" lang="en-US" altLang="zh-CN"/>
          </a:p>
          <a:p>
            <a:pPr>
              <a:lnSpc>
                <a:spcPct val="110000"/>
              </a:lnSpc>
            </a:pPr>
            <a:r>
              <a:rPr kumimoji="1" lang="en-US" altLang="zh-CN" dirty="0"/>
              <a:t>Hidden layer with dimension 64</a:t>
            </a:r>
            <a:endParaRPr kumimoji="1" lang="en-US" altLang="zh-CN"/>
          </a:p>
        </p:txBody>
      </p:sp>
      <p:sp>
        <p:nvSpPr>
          <p:cNvPr id="8" name="Date Placeholder 3">
            <a:extLst>
              <a:ext uri="{FF2B5EF4-FFF2-40B4-BE49-F238E27FC236}">
                <a16:creationId xmlns:a16="http://schemas.microsoft.com/office/drawing/2014/main" id="{EE2AC9EA-C20D-4BEC-9C4E-81879B38C1CC}"/>
              </a:ext>
            </a:extLst>
          </p:cNvPr>
          <p:cNvSpPr>
            <a:spLocks noGrp="1"/>
          </p:cNvSpPr>
          <p:nvPr>
            <p:ph type="dt" sz="half" idx="10"/>
          </p:nvPr>
        </p:nvSpPr>
        <p:spPr>
          <a:xfrm>
            <a:off x="652371" y="6332538"/>
            <a:ext cx="3006492" cy="365125"/>
          </a:xfrm>
        </p:spPr>
        <p:txBody>
          <a:bodyPr>
            <a:normAutofit/>
          </a:bodyPr>
          <a:lstStyle/>
          <a:p>
            <a:pPr>
              <a:spcAft>
                <a:spcPts val="600"/>
              </a:spcAft>
            </a:pPr>
            <a:fld id="{04D94147-C65C-4E9A-B6E4-A5994ECE90DD}" type="datetime1">
              <a:rPr lang="en-US" smtClean="0"/>
              <a:pPr>
                <a:spcAft>
                  <a:spcPts val="600"/>
                </a:spcAft>
              </a:pPr>
              <a:t>12/9/22</a:t>
            </a:fld>
            <a:endParaRPr lang="en-US"/>
          </a:p>
        </p:txBody>
      </p:sp>
      <p:sp>
        <p:nvSpPr>
          <p:cNvPr id="10" name="Footer Placeholder 4">
            <a:extLst>
              <a:ext uri="{FF2B5EF4-FFF2-40B4-BE49-F238E27FC236}">
                <a16:creationId xmlns:a16="http://schemas.microsoft.com/office/drawing/2014/main" id="{0FC7C0B9-AEC3-4A15-A9F1-715C53416C9A}"/>
              </a:ext>
            </a:extLst>
          </p:cNvPr>
          <p:cNvSpPr>
            <a:spLocks noGrp="1"/>
          </p:cNvSpPr>
          <p:nvPr>
            <p:ph type="ftr" sz="quarter" idx="11"/>
          </p:nvPr>
        </p:nvSpPr>
        <p:spPr>
          <a:xfrm>
            <a:off x="8034169" y="6332538"/>
            <a:ext cx="3505459" cy="365125"/>
          </a:xfrm>
        </p:spPr>
        <p:txBody>
          <a:bodyPr>
            <a:normAutofit/>
          </a:bodyPr>
          <a:lstStyle/>
          <a:p>
            <a:pPr>
              <a:spcAft>
                <a:spcPts val="600"/>
              </a:spcAft>
            </a:pPr>
            <a:r>
              <a:rPr lang="en-US" dirty="0"/>
              <a:t>Ricardo Sun</a:t>
            </a:r>
          </a:p>
        </p:txBody>
      </p:sp>
      <p:sp>
        <p:nvSpPr>
          <p:cNvPr id="12" name="Slide Number Placeholder 5">
            <a:extLst>
              <a:ext uri="{FF2B5EF4-FFF2-40B4-BE49-F238E27FC236}">
                <a16:creationId xmlns:a16="http://schemas.microsoft.com/office/drawing/2014/main" id="{A5382351-A9C6-4F58-9E38-AB08D3F6FE11}"/>
              </a:ext>
            </a:extLst>
          </p:cNvPr>
          <p:cNvSpPr>
            <a:spLocks noGrp="1"/>
          </p:cNvSpPr>
          <p:nvPr>
            <p:ph type="sldNum" sz="quarter" idx="12"/>
          </p:nvPr>
        </p:nvSpPr>
        <p:spPr>
          <a:xfrm>
            <a:off x="11444747" y="6332538"/>
            <a:ext cx="539808" cy="365125"/>
          </a:xfrm>
        </p:spPr>
        <p:txBody>
          <a:bodyPr>
            <a:normAutofit/>
          </a:bodyPr>
          <a:lstStyle/>
          <a:p>
            <a:pPr>
              <a:spcAft>
                <a:spcPts val="600"/>
              </a:spcAft>
            </a:pPr>
            <a:fld id="{45C5C030-0550-4584-9C82-E35DF7DBC581}" type="slidenum">
              <a:rPr lang="en-US" smtClean="0"/>
              <a:pPr>
                <a:spcAft>
                  <a:spcPts val="600"/>
                </a:spcAft>
              </a:pPr>
              <a:t>11</a:t>
            </a:fld>
            <a:endParaRPr lang="en-US"/>
          </a:p>
        </p:txBody>
      </p:sp>
      <p:pic>
        <p:nvPicPr>
          <p:cNvPr id="7" name="音频 6">
            <a:hlinkClick r:id="" action="ppaction://media"/>
            <a:extLst>
              <a:ext uri="{FF2B5EF4-FFF2-40B4-BE49-F238E27FC236}">
                <a16:creationId xmlns:a16="http://schemas.microsoft.com/office/drawing/2014/main" id="{06C83C7A-C07F-324F-782D-344B5484287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140420602"/>
      </p:ext>
    </p:extLst>
  </p:cSld>
  <p:clrMapOvr>
    <a:masterClrMapping/>
  </p:clrMapOvr>
  <mc:AlternateContent xmlns:mc="http://schemas.openxmlformats.org/markup-compatibility/2006">
    <mc:Choice xmlns:p14="http://schemas.microsoft.com/office/powerpoint/2010/main" Requires="p14">
      <p:transition spd="slow" p14:dur="2000" advTm="44013"/>
    </mc:Choice>
    <mc:Fallback>
      <p:transition spd="slow" advTm="440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7CA1C39-5A0E-C41F-7BED-48F1CD400AD3}"/>
              </a:ext>
            </a:extLst>
          </p:cNvPr>
          <p:cNvSpPr>
            <a:spLocks noGrp="1"/>
          </p:cNvSpPr>
          <p:nvPr>
            <p:ph type="title"/>
          </p:nvPr>
        </p:nvSpPr>
        <p:spPr>
          <a:xfrm>
            <a:off x="1981200" y="914400"/>
            <a:ext cx="8191500" cy="1447800"/>
          </a:xfrm>
        </p:spPr>
        <p:txBody>
          <a:bodyPr>
            <a:normAutofit/>
          </a:bodyPr>
          <a:lstStyle/>
          <a:p>
            <a:r>
              <a:rPr kumimoji="1" lang="en-US" altLang="zh-CN" dirty="0"/>
              <a:t>Training and Validation</a:t>
            </a:r>
            <a:endParaRPr kumimoji="1" lang="zh-CN" altLang="en-US" dirty="0"/>
          </a:p>
        </p:txBody>
      </p:sp>
      <p:sp>
        <p:nvSpPr>
          <p:cNvPr id="3" name="内容占位符 2">
            <a:extLst>
              <a:ext uri="{FF2B5EF4-FFF2-40B4-BE49-F238E27FC236}">
                <a16:creationId xmlns:a16="http://schemas.microsoft.com/office/drawing/2014/main" id="{1C30F2D7-7257-7905-91E9-2DDA1223A055}"/>
              </a:ext>
            </a:extLst>
          </p:cNvPr>
          <p:cNvSpPr>
            <a:spLocks noGrp="1"/>
          </p:cNvSpPr>
          <p:nvPr>
            <p:ph idx="1"/>
          </p:nvPr>
        </p:nvSpPr>
        <p:spPr>
          <a:xfrm>
            <a:off x="1981201" y="2767748"/>
            <a:ext cx="8191500" cy="3442552"/>
          </a:xfrm>
        </p:spPr>
        <p:txBody>
          <a:bodyPr>
            <a:normAutofit/>
          </a:bodyPr>
          <a:lstStyle/>
          <a:p>
            <a:r>
              <a:rPr kumimoji="1" lang="en-US" altLang="zh-CN" dirty="0"/>
              <a:t>Running with initial setting of 500 epochs</a:t>
            </a:r>
          </a:p>
          <a:p>
            <a:pPr lvl="1"/>
            <a:r>
              <a:rPr kumimoji="1" lang="en-US" altLang="zh-CN" dirty="0"/>
              <a:t>Stops when validation loss has not improved for 30 epochs</a:t>
            </a:r>
          </a:p>
          <a:p>
            <a:r>
              <a:rPr kumimoji="1" lang="en-US" altLang="zh-CN" dirty="0"/>
              <a:t>Best validation loss: 7.344</a:t>
            </a:r>
          </a:p>
          <a:p>
            <a:r>
              <a:rPr kumimoji="1" lang="en-US" altLang="zh-CN" dirty="0"/>
              <a:t>Best performance Yet</a:t>
            </a:r>
          </a:p>
        </p:txBody>
      </p:sp>
      <p:sp>
        <p:nvSpPr>
          <p:cNvPr id="8" name="Date Placeholder 3">
            <a:extLst>
              <a:ext uri="{FF2B5EF4-FFF2-40B4-BE49-F238E27FC236}">
                <a16:creationId xmlns:a16="http://schemas.microsoft.com/office/drawing/2014/main" id="{EE2AC9EA-C20D-4BEC-9C4E-81879B38C1CC}"/>
              </a:ext>
            </a:extLst>
          </p:cNvPr>
          <p:cNvSpPr>
            <a:spLocks noGrp="1"/>
          </p:cNvSpPr>
          <p:nvPr>
            <p:ph type="dt" sz="half" idx="10"/>
          </p:nvPr>
        </p:nvSpPr>
        <p:spPr>
          <a:xfrm>
            <a:off x="652371" y="6332538"/>
            <a:ext cx="3006492" cy="365125"/>
          </a:xfrm>
        </p:spPr>
        <p:txBody>
          <a:bodyPr/>
          <a:lstStyle/>
          <a:p>
            <a:pPr>
              <a:spcAft>
                <a:spcPts val="600"/>
              </a:spcAft>
            </a:pPr>
            <a:fld id="{04D94147-C65C-4E9A-B6E4-A5994ECE90DD}" type="datetime1">
              <a:rPr lang="en-US" smtClean="0"/>
              <a:pPr>
                <a:spcAft>
                  <a:spcPts val="600"/>
                </a:spcAft>
              </a:pPr>
              <a:t>12/9/22</a:t>
            </a:fld>
            <a:endParaRPr lang="en-US"/>
          </a:p>
        </p:txBody>
      </p:sp>
      <p:sp>
        <p:nvSpPr>
          <p:cNvPr id="10" name="Footer Placeholder 4">
            <a:extLst>
              <a:ext uri="{FF2B5EF4-FFF2-40B4-BE49-F238E27FC236}">
                <a16:creationId xmlns:a16="http://schemas.microsoft.com/office/drawing/2014/main" id="{0FC7C0B9-AEC3-4A15-A9F1-715C53416C9A}"/>
              </a:ext>
            </a:extLst>
          </p:cNvPr>
          <p:cNvSpPr>
            <a:spLocks noGrp="1"/>
          </p:cNvSpPr>
          <p:nvPr>
            <p:ph type="ftr" sz="quarter" idx="11"/>
          </p:nvPr>
        </p:nvSpPr>
        <p:spPr>
          <a:xfrm>
            <a:off x="8034169" y="6332538"/>
            <a:ext cx="3505459" cy="365125"/>
          </a:xfrm>
        </p:spPr>
        <p:txBody>
          <a:bodyPr/>
          <a:lstStyle/>
          <a:p>
            <a:pPr>
              <a:spcAft>
                <a:spcPts val="600"/>
              </a:spcAft>
            </a:pPr>
            <a:r>
              <a:rPr lang="en-US" dirty="0"/>
              <a:t>Ricardo Sun</a:t>
            </a:r>
          </a:p>
        </p:txBody>
      </p:sp>
      <p:sp>
        <p:nvSpPr>
          <p:cNvPr id="12" name="Slide Number Placeholder 5">
            <a:extLst>
              <a:ext uri="{FF2B5EF4-FFF2-40B4-BE49-F238E27FC236}">
                <a16:creationId xmlns:a16="http://schemas.microsoft.com/office/drawing/2014/main" id="{A5382351-A9C6-4F58-9E38-AB08D3F6FE11}"/>
              </a:ext>
            </a:extLst>
          </p:cNvPr>
          <p:cNvSpPr>
            <a:spLocks noGrp="1"/>
          </p:cNvSpPr>
          <p:nvPr>
            <p:ph type="sldNum" sz="quarter" idx="12"/>
          </p:nvPr>
        </p:nvSpPr>
        <p:spPr>
          <a:xfrm>
            <a:off x="11444747" y="6332538"/>
            <a:ext cx="539808" cy="365125"/>
          </a:xfrm>
        </p:spPr>
        <p:txBody>
          <a:bodyPr/>
          <a:lstStyle/>
          <a:p>
            <a:pPr>
              <a:spcAft>
                <a:spcPts val="600"/>
              </a:spcAft>
            </a:pPr>
            <a:fld id="{45C5C030-0550-4584-9C82-E35DF7DBC581}" type="slidenum">
              <a:rPr lang="en-US" smtClean="0"/>
              <a:pPr>
                <a:spcAft>
                  <a:spcPts val="600"/>
                </a:spcAft>
              </a:pPr>
              <a:t>12</a:t>
            </a:fld>
            <a:endParaRPr lang="en-US"/>
          </a:p>
        </p:txBody>
      </p:sp>
      <p:pic>
        <p:nvPicPr>
          <p:cNvPr id="7" name="音频 6">
            <a:hlinkClick r:id="" action="ppaction://media"/>
            <a:extLst>
              <a:ext uri="{FF2B5EF4-FFF2-40B4-BE49-F238E27FC236}">
                <a16:creationId xmlns:a16="http://schemas.microsoft.com/office/drawing/2014/main" id="{EB5136D1-24CB-9023-10AB-9DCD0DAB9F9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850738917"/>
      </p:ext>
    </p:extLst>
  </p:cSld>
  <p:clrMapOvr>
    <a:masterClrMapping/>
  </p:clrMapOvr>
  <mc:AlternateContent xmlns:mc="http://schemas.openxmlformats.org/markup-compatibility/2006">
    <mc:Choice xmlns:p14="http://schemas.microsoft.com/office/powerpoint/2010/main" Requires="p14">
      <p:transition spd="slow" p14:dur="2000" advTm="20990"/>
    </mc:Choice>
    <mc:Fallback>
      <p:transition spd="slow" advTm="209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6321453-6AFE-0983-6C5A-C31309145DB6}"/>
              </a:ext>
            </a:extLst>
          </p:cNvPr>
          <p:cNvSpPr>
            <a:spLocks noGrp="1"/>
          </p:cNvSpPr>
          <p:nvPr>
            <p:ph type="ctrTitle"/>
          </p:nvPr>
        </p:nvSpPr>
        <p:spPr>
          <a:xfrm>
            <a:off x="7859059" y="1231900"/>
            <a:ext cx="3418541" cy="3184457"/>
          </a:xfrm>
        </p:spPr>
        <p:txBody>
          <a:bodyPr anchor="t">
            <a:normAutofit/>
          </a:bodyPr>
          <a:lstStyle/>
          <a:p>
            <a:r>
              <a:rPr kumimoji="1" lang="en-US" altLang="zh-CN" sz="3200" dirty="0"/>
              <a:t>Results Figures</a:t>
            </a:r>
            <a:endParaRPr kumimoji="1" lang="zh-CN" altLang="en-US" sz="3200" dirty="0"/>
          </a:p>
        </p:txBody>
      </p:sp>
      <p:pic>
        <p:nvPicPr>
          <p:cNvPr id="5" name="内容占位符 4" descr="图形用户界面, 图表&#10;&#10;描述已自动生成">
            <a:extLst>
              <a:ext uri="{FF2B5EF4-FFF2-40B4-BE49-F238E27FC236}">
                <a16:creationId xmlns:a16="http://schemas.microsoft.com/office/drawing/2014/main" id="{02F3A500-49D0-DA53-065A-FB1B375C2693}"/>
              </a:ext>
            </a:extLst>
          </p:cNvPr>
          <p:cNvPicPr>
            <a:picLocks noGrp="1" noChangeAspect="1"/>
          </p:cNvPicPr>
          <p:nvPr>
            <p:ph idx="4294967295"/>
          </p:nvPr>
        </p:nvPicPr>
        <p:blipFill rotWithShape="1">
          <a:blip r:embed="rId4"/>
          <a:srcRect l="21698" t="15718" b="2598"/>
          <a:stretch/>
        </p:blipFill>
        <p:spPr>
          <a:xfrm>
            <a:off x="724128" y="647700"/>
            <a:ext cx="6449391" cy="5562600"/>
          </a:xfrm>
          <a:noFill/>
        </p:spPr>
      </p:pic>
      <p:sp>
        <p:nvSpPr>
          <p:cNvPr id="12" name="Date Placeholder 3">
            <a:extLst>
              <a:ext uri="{FF2B5EF4-FFF2-40B4-BE49-F238E27FC236}">
                <a16:creationId xmlns:a16="http://schemas.microsoft.com/office/drawing/2014/main" id="{B37AF376-7774-4C75-A52B-B4A7225824D8}"/>
              </a:ext>
            </a:extLst>
          </p:cNvPr>
          <p:cNvSpPr>
            <a:spLocks noGrp="1"/>
          </p:cNvSpPr>
          <p:nvPr>
            <p:ph type="dt" sz="half" idx="10"/>
          </p:nvPr>
        </p:nvSpPr>
        <p:spPr>
          <a:xfrm>
            <a:off x="652371" y="6332538"/>
            <a:ext cx="3006492" cy="365125"/>
          </a:xfrm>
        </p:spPr>
        <p:txBody>
          <a:bodyPr/>
          <a:lstStyle/>
          <a:p>
            <a:pPr>
              <a:spcAft>
                <a:spcPts val="600"/>
              </a:spcAft>
            </a:pPr>
            <a:fld id="{99011B6C-87A0-460D-AD51-2D320AB89063}" type="datetime1">
              <a:rPr lang="en-US" smtClean="0"/>
              <a:pPr>
                <a:spcAft>
                  <a:spcPts val="600"/>
                </a:spcAft>
              </a:pPr>
              <a:t>12/9/22</a:t>
            </a:fld>
            <a:endParaRPr lang="en-US"/>
          </a:p>
        </p:txBody>
      </p:sp>
      <p:sp>
        <p:nvSpPr>
          <p:cNvPr id="14" name="Footer Placeholder 4">
            <a:extLst>
              <a:ext uri="{FF2B5EF4-FFF2-40B4-BE49-F238E27FC236}">
                <a16:creationId xmlns:a16="http://schemas.microsoft.com/office/drawing/2014/main" id="{F0544A3C-CEE1-4B2F-986C-28798560F126}"/>
              </a:ext>
            </a:extLst>
          </p:cNvPr>
          <p:cNvSpPr>
            <a:spLocks noGrp="1"/>
          </p:cNvSpPr>
          <p:nvPr>
            <p:ph type="ftr" sz="quarter" idx="11"/>
          </p:nvPr>
        </p:nvSpPr>
        <p:spPr>
          <a:xfrm>
            <a:off x="8034169" y="6332538"/>
            <a:ext cx="3505459" cy="365125"/>
          </a:xfrm>
        </p:spPr>
        <p:txBody>
          <a:bodyPr/>
          <a:lstStyle/>
          <a:p>
            <a:pPr>
              <a:spcAft>
                <a:spcPts val="600"/>
              </a:spcAft>
            </a:pPr>
            <a:r>
              <a:rPr lang="en-US" dirty="0"/>
              <a:t>Ricardo Sun</a:t>
            </a:r>
          </a:p>
        </p:txBody>
      </p:sp>
      <p:sp>
        <p:nvSpPr>
          <p:cNvPr id="16" name="Slide Number Placeholder 5">
            <a:extLst>
              <a:ext uri="{FF2B5EF4-FFF2-40B4-BE49-F238E27FC236}">
                <a16:creationId xmlns:a16="http://schemas.microsoft.com/office/drawing/2014/main" id="{24F3DC72-AB6D-47BA-89BF-40323C3FBE49}"/>
              </a:ext>
            </a:extLst>
          </p:cNvPr>
          <p:cNvSpPr>
            <a:spLocks noGrp="1"/>
          </p:cNvSpPr>
          <p:nvPr>
            <p:ph type="sldNum" sz="quarter" idx="12"/>
          </p:nvPr>
        </p:nvSpPr>
        <p:spPr>
          <a:xfrm>
            <a:off x="11444747" y="6332538"/>
            <a:ext cx="539808" cy="365125"/>
          </a:xfrm>
        </p:spPr>
        <p:txBody>
          <a:bodyPr/>
          <a:lstStyle/>
          <a:p>
            <a:pPr>
              <a:spcAft>
                <a:spcPts val="600"/>
              </a:spcAft>
            </a:pPr>
            <a:fld id="{45C5C030-0550-4584-9C82-E35DF7DBC581}" type="slidenum">
              <a:rPr lang="en-US" smtClean="0"/>
              <a:pPr>
                <a:spcAft>
                  <a:spcPts val="600"/>
                </a:spcAft>
              </a:pPr>
              <a:t>13</a:t>
            </a:fld>
            <a:endParaRPr lang="en-US" dirty="0"/>
          </a:p>
        </p:txBody>
      </p:sp>
      <p:pic>
        <p:nvPicPr>
          <p:cNvPr id="6" name="音频 5">
            <a:hlinkClick r:id="" action="ppaction://media"/>
            <a:extLst>
              <a:ext uri="{FF2B5EF4-FFF2-40B4-BE49-F238E27FC236}">
                <a16:creationId xmlns:a16="http://schemas.microsoft.com/office/drawing/2014/main" id="{55A0D74A-9EB7-7B02-F1F7-7A19E4933CF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251897169"/>
      </p:ext>
    </p:extLst>
  </p:cSld>
  <p:clrMapOvr>
    <a:masterClrMapping/>
  </p:clrMapOvr>
  <mc:AlternateContent xmlns:mc="http://schemas.openxmlformats.org/markup-compatibility/2006">
    <mc:Choice xmlns:p14="http://schemas.microsoft.com/office/powerpoint/2010/main" Requires="p14">
      <p:transition spd="slow" p14:dur="2000" advTm="11226"/>
    </mc:Choice>
    <mc:Fallback>
      <p:transition spd="slow" advTm="112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BBA9C2A-0C46-2F9D-798A-A7B5F39B76BF}"/>
              </a:ext>
            </a:extLst>
          </p:cNvPr>
          <p:cNvSpPr>
            <a:spLocks noGrp="1"/>
          </p:cNvSpPr>
          <p:nvPr>
            <p:ph type="title"/>
          </p:nvPr>
        </p:nvSpPr>
        <p:spPr>
          <a:xfrm>
            <a:off x="1981200" y="914400"/>
            <a:ext cx="8191500" cy="1447800"/>
          </a:xfrm>
        </p:spPr>
        <p:txBody>
          <a:bodyPr>
            <a:normAutofit/>
          </a:bodyPr>
          <a:lstStyle/>
          <a:p>
            <a:r>
              <a:rPr kumimoji="1" lang="en-US" altLang="zh-CN" dirty="0"/>
              <a:t>Conclusion</a:t>
            </a:r>
            <a:endParaRPr kumimoji="1" lang="zh-CN" altLang="en-US" dirty="0"/>
          </a:p>
        </p:txBody>
      </p:sp>
      <p:sp>
        <p:nvSpPr>
          <p:cNvPr id="3" name="内容占位符 2">
            <a:extLst>
              <a:ext uri="{FF2B5EF4-FFF2-40B4-BE49-F238E27FC236}">
                <a16:creationId xmlns:a16="http://schemas.microsoft.com/office/drawing/2014/main" id="{DDB94DC5-3C7C-262B-AC5E-34A86FE093D6}"/>
              </a:ext>
            </a:extLst>
          </p:cNvPr>
          <p:cNvSpPr>
            <a:spLocks noGrp="1"/>
          </p:cNvSpPr>
          <p:nvPr>
            <p:ph idx="1"/>
          </p:nvPr>
        </p:nvSpPr>
        <p:spPr>
          <a:xfrm>
            <a:off x="1981201" y="2767748"/>
            <a:ext cx="8191500" cy="3442552"/>
          </a:xfrm>
        </p:spPr>
        <p:txBody>
          <a:bodyPr>
            <a:normAutofit/>
          </a:bodyPr>
          <a:lstStyle/>
          <a:p>
            <a:r>
              <a:rPr kumimoji="1" lang="en-US" altLang="zh-CN" dirty="0"/>
              <a:t>Data retrieving and preprocessing</a:t>
            </a:r>
          </a:p>
          <a:p>
            <a:r>
              <a:rPr kumimoji="1" lang="en-US" altLang="zh-CN" dirty="0"/>
              <a:t>Trialed Linear Regression, Feed Forward NN, and RNN where RNN gives the best results</a:t>
            </a:r>
          </a:p>
          <a:p>
            <a:r>
              <a:rPr kumimoji="1" lang="en-US" altLang="zh-CN" dirty="0"/>
              <a:t>The most lucrative industry in 2021 is Orthopedic Surgeons, Except Pediatric in Georgia with a mean hourly wage of $183.57</a:t>
            </a:r>
          </a:p>
          <a:p>
            <a:r>
              <a:rPr kumimoji="1" lang="en-US" altLang="zh-CN" dirty="0"/>
              <a:t>The predicted most lucrative industry in 2022 will be Chief Executives in New Jersey with a mean hourly wage of $102.23</a:t>
            </a:r>
          </a:p>
          <a:p>
            <a:endParaRPr kumimoji="1" lang="en-US" altLang="zh-CN" dirty="0"/>
          </a:p>
        </p:txBody>
      </p:sp>
      <p:sp>
        <p:nvSpPr>
          <p:cNvPr id="8" name="Date Placeholder 3">
            <a:extLst>
              <a:ext uri="{FF2B5EF4-FFF2-40B4-BE49-F238E27FC236}">
                <a16:creationId xmlns:a16="http://schemas.microsoft.com/office/drawing/2014/main" id="{EE2AC9EA-C20D-4BEC-9C4E-81879B38C1CC}"/>
              </a:ext>
            </a:extLst>
          </p:cNvPr>
          <p:cNvSpPr>
            <a:spLocks noGrp="1"/>
          </p:cNvSpPr>
          <p:nvPr>
            <p:ph type="dt" sz="half" idx="10"/>
          </p:nvPr>
        </p:nvSpPr>
        <p:spPr>
          <a:xfrm>
            <a:off x="652371" y="6332538"/>
            <a:ext cx="3006492" cy="365125"/>
          </a:xfrm>
        </p:spPr>
        <p:txBody>
          <a:bodyPr/>
          <a:lstStyle/>
          <a:p>
            <a:pPr>
              <a:spcAft>
                <a:spcPts val="600"/>
              </a:spcAft>
            </a:pPr>
            <a:fld id="{04D94147-C65C-4E9A-B6E4-A5994ECE90DD}" type="datetime1">
              <a:rPr lang="en-US" smtClean="0"/>
              <a:pPr>
                <a:spcAft>
                  <a:spcPts val="600"/>
                </a:spcAft>
              </a:pPr>
              <a:t>12/9/22</a:t>
            </a:fld>
            <a:endParaRPr lang="en-US"/>
          </a:p>
        </p:txBody>
      </p:sp>
      <p:sp>
        <p:nvSpPr>
          <p:cNvPr id="10" name="Footer Placeholder 4">
            <a:extLst>
              <a:ext uri="{FF2B5EF4-FFF2-40B4-BE49-F238E27FC236}">
                <a16:creationId xmlns:a16="http://schemas.microsoft.com/office/drawing/2014/main" id="{0FC7C0B9-AEC3-4A15-A9F1-715C53416C9A}"/>
              </a:ext>
            </a:extLst>
          </p:cNvPr>
          <p:cNvSpPr>
            <a:spLocks noGrp="1"/>
          </p:cNvSpPr>
          <p:nvPr>
            <p:ph type="ftr" sz="quarter" idx="11"/>
          </p:nvPr>
        </p:nvSpPr>
        <p:spPr>
          <a:xfrm>
            <a:off x="8034169" y="6332538"/>
            <a:ext cx="3505459" cy="365125"/>
          </a:xfrm>
        </p:spPr>
        <p:txBody>
          <a:bodyPr/>
          <a:lstStyle/>
          <a:p>
            <a:pPr>
              <a:spcAft>
                <a:spcPts val="600"/>
              </a:spcAft>
            </a:pPr>
            <a:r>
              <a:rPr lang="en-US" dirty="0"/>
              <a:t>Ricardo Sun</a:t>
            </a:r>
          </a:p>
        </p:txBody>
      </p:sp>
      <p:sp>
        <p:nvSpPr>
          <p:cNvPr id="12" name="Slide Number Placeholder 5">
            <a:extLst>
              <a:ext uri="{FF2B5EF4-FFF2-40B4-BE49-F238E27FC236}">
                <a16:creationId xmlns:a16="http://schemas.microsoft.com/office/drawing/2014/main" id="{A5382351-A9C6-4F58-9E38-AB08D3F6FE11}"/>
              </a:ext>
            </a:extLst>
          </p:cNvPr>
          <p:cNvSpPr>
            <a:spLocks noGrp="1"/>
          </p:cNvSpPr>
          <p:nvPr>
            <p:ph type="sldNum" sz="quarter" idx="12"/>
          </p:nvPr>
        </p:nvSpPr>
        <p:spPr>
          <a:xfrm>
            <a:off x="11444747" y="6332538"/>
            <a:ext cx="539808" cy="365125"/>
          </a:xfrm>
        </p:spPr>
        <p:txBody>
          <a:bodyPr/>
          <a:lstStyle/>
          <a:p>
            <a:pPr>
              <a:spcAft>
                <a:spcPts val="600"/>
              </a:spcAft>
            </a:pPr>
            <a:fld id="{45C5C030-0550-4584-9C82-E35DF7DBC581}" type="slidenum">
              <a:rPr lang="en-US" smtClean="0"/>
              <a:pPr>
                <a:spcAft>
                  <a:spcPts val="600"/>
                </a:spcAft>
              </a:pPr>
              <a:t>14</a:t>
            </a:fld>
            <a:endParaRPr lang="en-US" dirty="0"/>
          </a:p>
        </p:txBody>
      </p:sp>
      <p:pic>
        <p:nvPicPr>
          <p:cNvPr id="4" name="音频 3">
            <a:hlinkClick r:id="" action="ppaction://media"/>
            <a:extLst>
              <a:ext uri="{FF2B5EF4-FFF2-40B4-BE49-F238E27FC236}">
                <a16:creationId xmlns:a16="http://schemas.microsoft.com/office/drawing/2014/main" id="{17F80945-79EA-CB4C-031E-3E45433B1F1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4215055168"/>
      </p:ext>
    </p:extLst>
  </p:cSld>
  <p:clrMapOvr>
    <a:masterClrMapping/>
  </p:clrMapOvr>
  <mc:AlternateContent xmlns:mc="http://schemas.openxmlformats.org/markup-compatibility/2006">
    <mc:Choice xmlns:p14="http://schemas.microsoft.com/office/powerpoint/2010/main" Requires="p14">
      <p:transition spd="slow" p14:dur="2000" advTm="61347"/>
    </mc:Choice>
    <mc:Fallback>
      <p:transition spd="slow" advTm="613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1276737-3FEE-B184-EB4D-F46551527F81}"/>
              </a:ext>
            </a:extLst>
          </p:cNvPr>
          <p:cNvSpPr>
            <a:spLocks noGrp="1"/>
          </p:cNvSpPr>
          <p:nvPr>
            <p:ph type="title"/>
          </p:nvPr>
        </p:nvSpPr>
        <p:spPr>
          <a:xfrm>
            <a:off x="1981200" y="914400"/>
            <a:ext cx="8191500" cy="1447800"/>
          </a:xfrm>
        </p:spPr>
        <p:txBody>
          <a:bodyPr>
            <a:normAutofit/>
          </a:bodyPr>
          <a:lstStyle/>
          <a:p>
            <a:r>
              <a:rPr kumimoji="1" lang="en-US" altLang="zh-CN" dirty="0"/>
              <a:t>Project description</a:t>
            </a:r>
            <a:endParaRPr kumimoji="1" lang="zh-CN" altLang="en-US" dirty="0"/>
          </a:p>
        </p:txBody>
      </p:sp>
      <p:sp>
        <p:nvSpPr>
          <p:cNvPr id="3" name="内容占位符 2">
            <a:extLst>
              <a:ext uri="{FF2B5EF4-FFF2-40B4-BE49-F238E27FC236}">
                <a16:creationId xmlns:a16="http://schemas.microsoft.com/office/drawing/2014/main" id="{00DB7400-45B1-2D63-F5DE-7D3FF9E0A7DC}"/>
              </a:ext>
            </a:extLst>
          </p:cNvPr>
          <p:cNvSpPr>
            <a:spLocks noGrp="1"/>
          </p:cNvSpPr>
          <p:nvPr>
            <p:ph idx="1"/>
          </p:nvPr>
        </p:nvSpPr>
        <p:spPr>
          <a:xfrm>
            <a:off x="1981201" y="2767748"/>
            <a:ext cx="8191500" cy="3442552"/>
          </a:xfrm>
        </p:spPr>
        <p:txBody>
          <a:bodyPr>
            <a:normAutofit/>
          </a:bodyPr>
          <a:lstStyle/>
          <a:p>
            <a:pPr marL="0" indent="0">
              <a:buNone/>
            </a:pPr>
            <a:r>
              <a:rPr lang="en" altLang="zh-CN" b="0" i="0" u="none" strike="noStrike" dirty="0">
                <a:effectLst/>
              </a:rPr>
              <a:t>Though many factors influence one’s choice of industry, wages stand out as one of the most important. Is it possible to predict hourly wages for certain occupations in certain industries, and determine which will be the most lucrative in the future? This might prove especially useful to soon-to-be graduates of any discipline, or those looking to carry their skillset over to a different industry.</a:t>
            </a:r>
            <a:endParaRPr kumimoji="1" lang="zh-CN" altLang="en-US" dirty="0"/>
          </a:p>
        </p:txBody>
      </p:sp>
      <p:sp>
        <p:nvSpPr>
          <p:cNvPr id="8" name="Date Placeholder 3">
            <a:extLst>
              <a:ext uri="{FF2B5EF4-FFF2-40B4-BE49-F238E27FC236}">
                <a16:creationId xmlns:a16="http://schemas.microsoft.com/office/drawing/2014/main" id="{EE2AC9EA-C20D-4BEC-9C4E-81879B38C1CC}"/>
              </a:ext>
            </a:extLst>
          </p:cNvPr>
          <p:cNvSpPr>
            <a:spLocks noGrp="1"/>
          </p:cNvSpPr>
          <p:nvPr>
            <p:ph type="dt" sz="half" idx="10"/>
          </p:nvPr>
        </p:nvSpPr>
        <p:spPr>
          <a:xfrm>
            <a:off x="652371" y="6332538"/>
            <a:ext cx="3006492" cy="365125"/>
          </a:xfrm>
        </p:spPr>
        <p:txBody>
          <a:bodyPr>
            <a:normAutofit/>
          </a:bodyPr>
          <a:lstStyle/>
          <a:p>
            <a:pPr>
              <a:spcAft>
                <a:spcPts val="600"/>
              </a:spcAft>
            </a:pPr>
            <a:fld id="{04D94147-C65C-4E9A-B6E4-A5994ECE90DD}" type="datetime1">
              <a:rPr lang="en-US" smtClean="0"/>
              <a:pPr>
                <a:spcAft>
                  <a:spcPts val="600"/>
                </a:spcAft>
              </a:pPr>
              <a:t>12/9/22</a:t>
            </a:fld>
            <a:endParaRPr lang="en-US"/>
          </a:p>
        </p:txBody>
      </p:sp>
      <p:sp>
        <p:nvSpPr>
          <p:cNvPr id="10" name="Footer Placeholder 4">
            <a:extLst>
              <a:ext uri="{FF2B5EF4-FFF2-40B4-BE49-F238E27FC236}">
                <a16:creationId xmlns:a16="http://schemas.microsoft.com/office/drawing/2014/main" id="{0FC7C0B9-AEC3-4A15-A9F1-715C53416C9A}"/>
              </a:ext>
            </a:extLst>
          </p:cNvPr>
          <p:cNvSpPr>
            <a:spLocks noGrp="1"/>
          </p:cNvSpPr>
          <p:nvPr>
            <p:ph type="ftr" sz="quarter" idx="11"/>
          </p:nvPr>
        </p:nvSpPr>
        <p:spPr>
          <a:xfrm>
            <a:off x="8034169" y="6332538"/>
            <a:ext cx="3505459" cy="365125"/>
          </a:xfrm>
        </p:spPr>
        <p:txBody>
          <a:bodyPr>
            <a:normAutofit/>
          </a:bodyPr>
          <a:lstStyle/>
          <a:p>
            <a:pPr>
              <a:spcAft>
                <a:spcPts val="600"/>
              </a:spcAft>
            </a:pPr>
            <a:r>
              <a:rPr lang="en-US" dirty="0"/>
              <a:t>Ricardo Sun</a:t>
            </a:r>
          </a:p>
        </p:txBody>
      </p:sp>
      <p:sp>
        <p:nvSpPr>
          <p:cNvPr id="12" name="Slide Number Placeholder 5">
            <a:extLst>
              <a:ext uri="{FF2B5EF4-FFF2-40B4-BE49-F238E27FC236}">
                <a16:creationId xmlns:a16="http://schemas.microsoft.com/office/drawing/2014/main" id="{A5382351-A9C6-4F58-9E38-AB08D3F6FE11}"/>
              </a:ext>
            </a:extLst>
          </p:cNvPr>
          <p:cNvSpPr>
            <a:spLocks noGrp="1"/>
          </p:cNvSpPr>
          <p:nvPr>
            <p:ph type="sldNum" sz="quarter" idx="12"/>
          </p:nvPr>
        </p:nvSpPr>
        <p:spPr>
          <a:xfrm>
            <a:off x="11444747" y="6332538"/>
            <a:ext cx="539808" cy="365125"/>
          </a:xfrm>
        </p:spPr>
        <p:txBody>
          <a:bodyPr>
            <a:normAutofit/>
          </a:bodyPr>
          <a:lstStyle/>
          <a:p>
            <a:pPr>
              <a:spcAft>
                <a:spcPts val="600"/>
              </a:spcAft>
            </a:pPr>
            <a:fld id="{45C5C030-0550-4584-9C82-E35DF7DBC581}" type="slidenum">
              <a:rPr lang="en-US" smtClean="0"/>
              <a:pPr>
                <a:spcAft>
                  <a:spcPts val="600"/>
                </a:spcAft>
              </a:pPr>
              <a:t>2</a:t>
            </a:fld>
            <a:endParaRPr lang="en-US"/>
          </a:p>
        </p:txBody>
      </p:sp>
      <p:pic>
        <p:nvPicPr>
          <p:cNvPr id="7" name="音频 6">
            <a:hlinkClick r:id="" action="ppaction://media"/>
            <a:extLst>
              <a:ext uri="{FF2B5EF4-FFF2-40B4-BE49-F238E27FC236}">
                <a16:creationId xmlns:a16="http://schemas.microsoft.com/office/drawing/2014/main" id="{6221E57E-F5B3-100D-DF96-18449B0ACD1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530940327"/>
      </p:ext>
    </p:extLst>
  </p:cSld>
  <p:clrMapOvr>
    <a:masterClrMapping/>
  </p:clrMapOvr>
  <mc:AlternateContent xmlns:mc="http://schemas.openxmlformats.org/markup-compatibility/2006">
    <mc:Choice xmlns:p14="http://schemas.microsoft.com/office/powerpoint/2010/main" Requires="p14">
      <p:transition spd="slow" p14:dur="2000" advTm="17484"/>
    </mc:Choice>
    <mc:Fallback>
      <p:transition spd="slow" advTm="174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EF0BC5F-5F29-EDEF-69A5-8E14093D8F78}"/>
              </a:ext>
            </a:extLst>
          </p:cNvPr>
          <p:cNvSpPr>
            <a:spLocks noGrp="1"/>
          </p:cNvSpPr>
          <p:nvPr>
            <p:ph type="title"/>
          </p:nvPr>
        </p:nvSpPr>
        <p:spPr>
          <a:xfrm>
            <a:off x="652371" y="914400"/>
            <a:ext cx="3424329" cy="5029200"/>
          </a:xfrm>
        </p:spPr>
        <p:txBody>
          <a:bodyPr anchor="t">
            <a:normAutofit/>
          </a:bodyPr>
          <a:lstStyle/>
          <a:p>
            <a:r>
              <a:rPr kumimoji="1" lang="en-US" altLang="zh-CN" sz="3200"/>
              <a:t>Dataset</a:t>
            </a:r>
            <a:endParaRPr kumimoji="1" lang="zh-CN" altLang="en-US" sz="3200"/>
          </a:p>
        </p:txBody>
      </p:sp>
      <p:sp>
        <p:nvSpPr>
          <p:cNvPr id="3" name="内容占位符 2">
            <a:extLst>
              <a:ext uri="{FF2B5EF4-FFF2-40B4-BE49-F238E27FC236}">
                <a16:creationId xmlns:a16="http://schemas.microsoft.com/office/drawing/2014/main" id="{7884AB59-3CC5-1391-8263-B350CA4C57CC}"/>
              </a:ext>
            </a:extLst>
          </p:cNvPr>
          <p:cNvSpPr>
            <a:spLocks noGrp="1"/>
          </p:cNvSpPr>
          <p:nvPr>
            <p:ph idx="1"/>
          </p:nvPr>
        </p:nvSpPr>
        <p:spPr>
          <a:xfrm>
            <a:off x="4872868" y="914400"/>
            <a:ext cx="6404732" cy="5029200"/>
          </a:xfrm>
        </p:spPr>
        <p:txBody>
          <a:bodyPr>
            <a:normAutofit/>
          </a:bodyPr>
          <a:lstStyle/>
          <a:p>
            <a:pPr>
              <a:lnSpc>
                <a:spcPct val="110000"/>
              </a:lnSpc>
            </a:pPr>
            <a:r>
              <a:rPr lang="en" altLang="zh-CN" b="0" i="0" dirty="0">
                <a:effectLst/>
                <a:hlinkClick r:id="rId4"/>
              </a:rPr>
              <a:t>Occupational Employment and Wage Statistics</a:t>
            </a:r>
            <a:r>
              <a:rPr lang="en" altLang="zh-CN" b="0" i="0" dirty="0">
                <a:effectLst/>
              </a:rPr>
              <a:t> from U.S. Bureau of Labor Statistics</a:t>
            </a:r>
          </a:p>
          <a:p>
            <a:pPr>
              <a:lnSpc>
                <a:spcPct val="110000"/>
              </a:lnSpc>
            </a:pPr>
            <a:r>
              <a:rPr kumimoji="1" lang="en-US" altLang="zh-CN" dirty="0"/>
              <a:t>Statistics of State-wise from 2010 to 2021</a:t>
            </a:r>
          </a:p>
          <a:p>
            <a:pPr>
              <a:lnSpc>
                <a:spcPct val="110000"/>
              </a:lnSpc>
            </a:pPr>
            <a:r>
              <a:rPr kumimoji="1" lang="en-US" altLang="zh-CN" dirty="0"/>
              <a:t>Features</a:t>
            </a:r>
          </a:p>
          <a:p>
            <a:pPr lvl="1">
              <a:lnSpc>
                <a:spcPct val="110000"/>
              </a:lnSpc>
            </a:pPr>
            <a:r>
              <a:rPr kumimoji="1" lang="en" altLang="zh-CN" dirty="0"/>
              <a:t>Total employees</a:t>
            </a:r>
          </a:p>
          <a:p>
            <a:pPr lvl="1">
              <a:lnSpc>
                <a:spcPct val="110000"/>
              </a:lnSpc>
            </a:pPr>
            <a:r>
              <a:rPr kumimoji="1" lang="en" altLang="zh-CN" dirty="0"/>
              <a:t>Area title (state)</a:t>
            </a:r>
          </a:p>
          <a:p>
            <a:pPr lvl="1">
              <a:lnSpc>
                <a:spcPct val="110000"/>
              </a:lnSpc>
            </a:pPr>
            <a:r>
              <a:rPr kumimoji="1" lang="en" altLang="zh-CN" dirty="0"/>
              <a:t>OCC_TITLE (name of Occupation)</a:t>
            </a:r>
          </a:p>
          <a:p>
            <a:pPr lvl="1">
              <a:lnSpc>
                <a:spcPct val="110000"/>
              </a:lnSpc>
            </a:pPr>
            <a:r>
              <a:rPr kumimoji="1" lang="en-US" altLang="zh-CN" dirty="0"/>
              <a:t>NAICS title (industry type) (Dropped)</a:t>
            </a:r>
          </a:p>
          <a:p>
            <a:pPr lvl="1">
              <a:lnSpc>
                <a:spcPct val="110000"/>
              </a:lnSpc>
            </a:pPr>
            <a:r>
              <a:rPr kumimoji="1" lang="en-US" altLang="zh-CN" dirty="0"/>
              <a:t>Pct-Total  (percent of total industry employment which that occupation makes up) (Dropped)</a:t>
            </a:r>
          </a:p>
          <a:p>
            <a:pPr>
              <a:lnSpc>
                <a:spcPct val="110000"/>
              </a:lnSpc>
            </a:pPr>
            <a:r>
              <a:rPr kumimoji="1" lang="en-US" altLang="zh-CN" dirty="0"/>
              <a:t>Targets</a:t>
            </a:r>
          </a:p>
          <a:p>
            <a:pPr lvl="1">
              <a:lnSpc>
                <a:spcPct val="110000"/>
              </a:lnSpc>
            </a:pPr>
            <a:r>
              <a:rPr lang="en" altLang="zh-CN" b="0" i="0" u="none" strike="noStrike" dirty="0">
                <a:effectLst/>
              </a:rPr>
              <a:t>Mean hourly wage of given industry</a:t>
            </a:r>
          </a:p>
          <a:p>
            <a:pPr lvl="1">
              <a:lnSpc>
                <a:spcPct val="110000"/>
              </a:lnSpc>
            </a:pPr>
            <a:r>
              <a:rPr kumimoji="1" lang="en-US" altLang="zh-CN" dirty="0"/>
              <a:t>Mean annual wage of given industry</a:t>
            </a:r>
          </a:p>
        </p:txBody>
      </p:sp>
      <p:sp>
        <p:nvSpPr>
          <p:cNvPr id="8" name="Date Placeholder 3">
            <a:extLst>
              <a:ext uri="{FF2B5EF4-FFF2-40B4-BE49-F238E27FC236}">
                <a16:creationId xmlns:a16="http://schemas.microsoft.com/office/drawing/2014/main" id="{CF2FF87B-D459-4618-9478-CE7AA4097140}"/>
              </a:ext>
            </a:extLst>
          </p:cNvPr>
          <p:cNvSpPr>
            <a:spLocks noGrp="1"/>
          </p:cNvSpPr>
          <p:nvPr>
            <p:ph type="dt" sz="half" idx="10"/>
          </p:nvPr>
        </p:nvSpPr>
        <p:spPr>
          <a:xfrm>
            <a:off x="652371" y="6332538"/>
            <a:ext cx="3006492" cy="365125"/>
          </a:xfrm>
        </p:spPr>
        <p:txBody>
          <a:bodyPr>
            <a:normAutofit/>
          </a:bodyPr>
          <a:lstStyle/>
          <a:p>
            <a:pPr>
              <a:spcAft>
                <a:spcPts val="600"/>
              </a:spcAft>
            </a:pPr>
            <a:fld id="{00924C66-AD72-42B8-8A00-AD305112412B}" type="datetime1">
              <a:rPr lang="en-US" smtClean="0"/>
              <a:pPr>
                <a:spcAft>
                  <a:spcPts val="600"/>
                </a:spcAft>
              </a:pPr>
              <a:t>12/9/22</a:t>
            </a:fld>
            <a:endParaRPr lang="en-US"/>
          </a:p>
        </p:txBody>
      </p:sp>
      <p:sp>
        <p:nvSpPr>
          <p:cNvPr id="10" name="Footer Placeholder 4">
            <a:extLst>
              <a:ext uri="{FF2B5EF4-FFF2-40B4-BE49-F238E27FC236}">
                <a16:creationId xmlns:a16="http://schemas.microsoft.com/office/drawing/2014/main" id="{831411C9-9C03-4BC1-A1A3-CD8F6F722845}"/>
              </a:ext>
            </a:extLst>
          </p:cNvPr>
          <p:cNvSpPr>
            <a:spLocks noGrp="1"/>
          </p:cNvSpPr>
          <p:nvPr>
            <p:ph type="ftr" sz="quarter" idx="11"/>
          </p:nvPr>
        </p:nvSpPr>
        <p:spPr>
          <a:xfrm>
            <a:off x="8034169" y="6332538"/>
            <a:ext cx="3505459" cy="365125"/>
          </a:xfrm>
        </p:spPr>
        <p:txBody>
          <a:bodyPr>
            <a:normAutofit/>
          </a:bodyPr>
          <a:lstStyle/>
          <a:p>
            <a:pPr>
              <a:spcAft>
                <a:spcPts val="600"/>
              </a:spcAft>
            </a:pPr>
            <a:r>
              <a:rPr lang="en-US" dirty="0"/>
              <a:t>Ricardo Sun</a:t>
            </a:r>
          </a:p>
        </p:txBody>
      </p:sp>
      <p:sp>
        <p:nvSpPr>
          <p:cNvPr id="12" name="Slide Number Placeholder 5">
            <a:extLst>
              <a:ext uri="{FF2B5EF4-FFF2-40B4-BE49-F238E27FC236}">
                <a16:creationId xmlns:a16="http://schemas.microsoft.com/office/drawing/2014/main" id="{AF593452-F6FC-438E-8CAA-228C57E92073}"/>
              </a:ext>
            </a:extLst>
          </p:cNvPr>
          <p:cNvSpPr>
            <a:spLocks noGrp="1"/>
          </p:cNvSpPr>
          <p:nvPr>
            <p:ph type="sldNum" sz="quarter" idx="12"/>
          </p:nvPr>
        </p:nvSpPr>
        <p:spPr>
          <a:xfrm>
            <a:off x="11444747" y="6332538"/>
            <a:ext cx="539808" cy="365125"/>
          </a:xfrm>
        </p:spPr>
        <p:txBody>
          <a:bodyPr>
            <a:normAutofit/>
          </a:bodyPr>
          <a:lstStyle/>
          <a:p>
            <a:pPr>
              <a:spcAft>
                <a:spcPts val="600"/>
              </a:spcAft>
            </a:pPr>
            <a:fld id="{45C5C030-0550-4584-9C82-E35DF7DBC581}" type="slidenum">
              <a:rPr lang="en-US" smtClean="0"/>
              <a:pPr>
                <a:spcAft>
                  <a:spcPts val="600"/>
                </a:spcAft>
              </a:pPr>
              <a:t>3</a:t>
            </a:fld>
            <a:endParaRPr lang="en-US"/>
          </a:p>
        </p:txBody>
      </p:sp>
      <p:pic>
        <p:nvPicPr>
          <p:cNvPr id="9" name="音频 8">
            <a:hlinkClick r:id="" action="ppaction://media"/>
            <a:extLst>
              <a:ext uri="{FF2B5EF4-FFF2-40B4-BE49-F238E27FC236}">
                <a16:creationId xmlns:a16="http://schemas.microsoft.com/office/drawing/2014/main" id="{85E1E5AA-9D04-1BDC-4767-0CF78171588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4231561495"/>
      </p:ext>
    </p:extLst>
  </p:cSld>
  <p:clrMapOvr>
    <a:masterClrMapping/>
  </p:clrMapOvr>
  <mc:AlternateContent xmlns:mc="http://schemas.openxmlformats.org/markup-compatibility/2006">
    <mc:Choice xmlns:p14="http://schemas.microsoft.com/office/powerpoint/2010/main" Requires="p14">
      <p:transition spd="slow" p14:dur="2000" advTm="28026"/>
    </mc:Choice>
    <mc:Fallback>
      <p:transition spd="slow" advTm="280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3030C083-7BDA-4E25-BFBB-C9679AF2C6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图片 20" descr="屏幕上有字&#10;&#10;描述已自动生成">
            <a:extLst>
              <a:ext uri="{FF2B5EF4-FFF2-40B4-BE49-F238E27FC236}">
                <a16:creationId xmlns:a16="http://schemas.microsoft.com/office/drawing/2014/main" id="{5B548E96-B137-571F-E035-D027063C92C1}"/>
              </a:ext>
            </a:extLst>
          </p:cNvPr>
          <p:cNvPicPr>
            <a:picLocks noChangeAspect="1"/>
          </p:cNvPicPr>
          <p:nvPr/>
        </p:nvPicPr>
        <p:blipFill>
          <a:blip r:embed="rId4"/>
          <a:stretch>
            <a:fillRect/>
          </a:stretch>
        </p:blipFill>
        <p:spPr>
          <a:xfrm>
            <a:off x="914400" y="2341563"/>
            <a:ext cx="5340350" cy="3432175"/>
          </a:xfrm>
          <a:prstGeom prst="rect">
            <a:avLst/>
          </a:prstGeom>
        </p:spPr>
      </p:pic>
      <p:pic>
        <p:nvPicPr>
          <p:cNvPr id="14" name="内容占位符 13" descr="图表&#10;&#10;低可信度描述已自动生成">
            <a:extLst>
              <a:ext uri="{FF2B5EF4-FFF2-40B4-BE49-F238E27FC236}">
                <a16:creationId xmlns:a16="http://schemas.microsoft.com/office/drawing/2014/main" id="{F0318011-84F0-3BE0-1ACF-19E53E146603}"/>
              </a:ext>
            </a:extLst>
          </p:cNvPr>
          <p:cNvPicPr>
            <a:picLocks noGrp="1" noChangeAspect="1"/>
          </p:cNvPicPr>
          <p:nvPr>
            <p:ph idx="4294967295"/>
          </p:nvPr>
        </p:nvPicPr>
        <p:blipFill>
          <a:blip r:embed="rId5"/>
          <a:stretch>
            <a:fillRect/>
          </a:stretch>
        </p:blipFill>
        <p:spPr>
          <a:xfrm>
            <a:off x="6326188" y="2341563"/>
            <a:ext cx="4951413" cy="3432175"/>
          </a:xfrm>
        </p:spPr>
      </p:pic>
      <p:sp>
        <p:nvSpPr>
          <p:cNvPr id="2" name="标题 1">
            <a:extLst>
              <a:ext uri="{FF2B5EF4-FFF2-40B4-BE49-F238E27FC236}">
                <a16:creationId xmlns:a16="http://schemas.microsoft.com/office/drawing/2014/main" id="{48B787F6-9D52-787D-1A5C-4E5DB6229BA2}"/>
              </a:ext>
            </a:extLst>
          </p:cNvPr>
          <p:cNvSpPr>
            <a:spLocks noGrp="1"/>
          </p:cNvSpPr>
          <p:nvPr>
            <p:ph type="ctrTitle"/>
          </p:nvPr>
        </p:nvSpPr>
        <p:spPr>
          <a:xfrm>
            <a:off x="914398" y="647701"/>
            <a:ext cx="9534525" cy="941760"/>
          </a:xfrm>
        </p:spPr>
        <p:txBody>
          <a:bodyPr anchor="ctr">
            <a:normAutofit/>
          </a:bodyPr>
          <a:lstStyle/>
          <a:p>
            <a:r>
              <a:rPr kumimoji="1" lang="en-US" altLang="zh-CN" sz="3200"/>
              <a:t>visualization</a:t>
            </a:r>
            <a:endParaRPr kumimoji="1" lang="zh-CN" altLang="en-US" sz="3200"/>
          </a:p>
        </p:txBody>
      </p:sp>
      <p:sp>
        <p:nvSpPr>
          <p:cNvPr id="27" name="Subtitle 2">
            <a:extLst>
              <a:ext uri="{FF2B5EF4-FFF2-40B4-BE49-F238E27FC236}">
                <a16:creationId xmlns:a16="http://schemas.microsoft.com/office/drawing/2014/main" id="{6008F35F-D16F-4570-858B-EF57288370AE}"/>
              </a:ext>
            </a:extLst>
          </p:cNvPr>
          <p:cNvSpPr>
            <a:spLocks noGrp="1"/>
          </p:cNvSpPr>
          <p:nvPr>
            <p:ph type="subTitle" idx="1"/>
          </p:nvPr>
        </p:nvSpPr>
        <p:spPr>
          <a:xfrm>
            <a:off x="914398" y="1863861"/>
            <a:ext cx="5340351" cy="475510"/>
          </a:xfrm>
        </p:spPr>
        <p:txBody>
          <a:bodyPr>
            <a:normAutofit/>
          </a:bodyPr>
          <a:lstStyle/>
          <a:p>
            <a:r>
              <a:rPr lang="en-US" dirty="0"/>
              <a:t>2021 State Dataframe Information</a:t>
            </a:r>
          </a:p>
        </p:txBody>
      </p:sp>
      <p:sp>
        <p:nvSpPr>
          <p:cNvPr id="18" name="Date Placeholder 3">
            <a:extLst>
              <a:ext uri="{FF2B5EF4-FFF2-40B4-BE49-F238E27FC236}">
                <a16:creationId xmlns:a16="http://schemas.microsoft.com/office/drawing/2014/main" id="{EE2AC9EA-C20D-4BEC-9C4E-81879B38C1CC}"/>
              </a:ext>
            </a:extLst>
          </p:cNvPr>
          <p:cNvSpPr>
            <a:spLocks noGrp="1"/>
          </p:cNvSpPr>
          <p:nvPr>
            <p:ph type="dt" sz="half" idx="10"/>
          </p:nvPr>
        </p:nvSpPr>
        <p:spPr>
          <a:xfrm>
            <a:off x="652371" y="6332538"/>
            <a:ext cx="3006492" cy="365125"/>
          </a:xfrm>
        </p:spPr>
        <p:txBody>
          <a:bodyPr>
            <a:normAutofit/>
          </a:bodyPr>
          <a:lstStyle/>
          <a:p>
            <a:pPr>
              <a:spcAft>
                <a:spcPts val="600"/>
              </a:spcAft>
            </a:pPr>
            <a:fld id="{04D94147-C65C-4E9A-B6E4-A5994ECE90DD}" type="datetime1">
              <a:rPr lang="en-US" smtClean="0"/>
              <a:pPr>
                <a:spcAft>
                  <a:spcPts val="600"/>
                </a:spcAft>
              </a:pPr>
              <a:t>12/9/22</a:t>
            </a:fld>
            <a:endParaRPr lang="en-US"/>
          </a:p>
        </p:txBody>
      </p:sp>
      <p:sp>
        <p:nvSpPr>
          <p:cNvPr id="20" name="Footer Placeholder 4">
            <a:extLst>
              <a:ext uri="{FF2B5EF4-FFF2-40B4-BE49-F238E27FC236}">
                <a16:creationId xmlns:a16="http://schemas.microsoft.com/office/drawing/2014/main" id="{0FC7C0B9-AEC3-4A15-A9F1-715C53416C9A}"/>
              </a:ext>
            </a:extLst>
          </p:cNvPr>
          <p:cNvSpPr>
            <a:spLocks noGrp="1"/>
          </p:cNvSpPr>
          <p:nvPr>
            <p:ph type="ftr" sz="quarter" idx="11"/>
          </p:nvPr>
        </p:nvSpPr>
        <p:spPr>
          <a:xfrm>
            <a:off x="8034169" y="6332538"/>
            <a:ext cx="3505459" cy="365125"/>
          </a:xfrm>
        </p:spPr>
        <p:txBody>
          <a:bodyPr>
            <a:normAutofit/>
          </a:bodyPr>
          <a:lstStyle/>
          <a:p>
            <a:pPr>
              <a:spcAft>
                <a:spcPts val="600"/>
              </a:spcAft>
            </a:pPr>
            <a:r>
              <a:rPr lang="en-US" dirty="0"/>
              <a:t>Ricardo Sun</a:t>
            </a:r>
          </a:p>
        </p:txBody>
      </p:sp>
      <p:sp>
        <p:nvSpPr>
          <p:cNvPr id="22" name="Slide Number Placeholder 5">
            <a:extLst>
              <a:ext uri="{FF2B5EF4-FFF2-40B4-BE49-F238E27FC236}">
                <a16:creationId xmlns:a16="http://schemas.microsoft.com/office/drawing/2014/main" id="{A5382351-A9C6-4F58-9E38-AB08D3F6FE11}"/>
              </a:ext>
            </a:extLst>
          </p:cNvPr>
          <p:cNvSpPr>
            <a:spLocks noGrp="1"/>
          </p:cNvSpPr>
          <p:nvPr>
            <p:ph type="sldNum" sz="quarter" idx="12"/>
          </p:nvPr>
        </p:nvSpPr>
        <p:spPr>
          <a:xfrm>
            <a:off x="11444747" y="6332538"/>
            <a:ext cx="539808" cy="365125"/>
          </a:xfrm>
        </p:spPr>
        <p:txBody>
          <a:bodyPr>
            <a:normAutofit/>
          </a:bodyPr>
          <a:lstStyle/>
          <a:p>
            <a:pPr>
              <a:spcAft>
                <a:spcPts val="600"/>
              </a:spcAft>
            </a:pPr>
            <a:fld id="{45C5C030-0550-4584-9C82-E35DF7DBC581}" type="slidenum">
              <a:rPr lang="en-US" smtClean="0"/>
              <a:pPr>
                <a:spcAft>
                  <a:spcPts val="600"/>
                </a:spcAft>
              </a:pPr>
              <a:t>4</a:t>
            </a:fld>
            <a:endParaRPr lang="en-US"/>
          </a:p>
        </p:txBody>
      </p:sp>
      <p:sp>
        <p:nvSpPr>
          <p:cNvPr id="23" name="Subtitle 2">
            <a:extLst>
              <a:ext uri="{FF2B5EF4-FFF2-40B4-BE49-F238E27FC236}">
                <a16:creationId xmlns:a16="http://schemas.microsoft.com/office/drawing/2014/main" id="{4043A9AD-6E79-A60F-B7BF-8CFE4FBC48DC}"/>
              </a:ext>
            </a:extLst>
          </p:cNvPr>
          <p:cNvSpPr txBox="1">
            <a:spLocks/>
          </p:cNvSpPr>
          <p:nvPr/>
        </p:nvSpPr>
        <p:spPr>
          <a:xfrm>
            <a:off x="6326188" y="1863861"/>
            <a:ext cx="4951413" cy="475510"/>
          </a:xfrm>
          <a:prstGeom prst="rect">
            <a:avLst/>
          </a:prstGeom>
        </p:spPr>
        <p:txBody>
          <a:bodyPr vert="horz" lIns="91440" tIns="45720" rIns="91440" bIns="45720" rtlCol="0">
            <a:normAutofit/>
          </a:bodyPr>
          <a:lstStyle>
            <a:lvl1pPr marL="0" indent="0" algn="l" defTabSz="914400" rtl="0" eaLnBrk="1" latinLnBrk="0" hangingPunct="1">
              <a:lnSpc>
                <a:spcPct val="110000"/>
              </a:lnSpc>
              <a:spcBef>
                <a:spcPts val="1000"/>
              </a:spcBef>
              <a:buClr>
                <a:schemeClr val="tx1"/>
              </a:buClr>
              <a:buSzPct val="75000"/>
              <a:buFont typeface="Arial" panose="020B0604020202020204" pitchFamily="34" charset="0"/>
              <a:buNone/>
              <a:defRPr sz="1800" kern="1200">
                <a:solidFill>
                  <a:schemeClr val="tx1"/>
                </a:solidFill>
                <a:latin typeface="+mn-lt"/>
                <a:ea typeface="+mn-ea"/>
                <a:cs typeface="+mn-cs"/>
              </a:defRPr>
            </a:lvl1pPr>
            <a:lvl2pPr marL="457200" indent="0" algn="ctr" defTabSz="914400" rtl="0" eaLnBrk="1" latinLnBrk="0" hangingPunct="1">
              <a:lnSpc>
                <a:spcPct val="120000"/>
              </a:lnSpc>
              <a:spcBef>
                <a:spcPts val="500"/>
              </a:spcBef>
              <a:buClr>
                <a:schemeClr val="tx1"/>
              </a:buClr>
              <a:buSzPct val="75000"/>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20000"/>
              </a:lnSpc>
              <a:spcBef>
                <a:spcPts val="500"/>
              </a:spcBef>
              <a:buClr>
                <a:schemeClr val="tx1"/>
              </a:buClr>
              <a:buSzPct val="75000"/>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20000"/>
              </a:lnSpc>
              <a:spcBef>
                <a:spcPts val="500"/>
              </a:spcBef>
              <a:buClr>
                <a:schemeClr val="tx1"/>
              </a:buClr>
              <a:buSzPct val="75000"/>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20000"/>
              </a:lnSpc>
              <a:spcBef>
                <a:spcPts val="500"/>
              </a:spcBef>
              <a:buClr>
                <a:schemeClr val="tx1"/>
              </a:buClr>
              <a:buSzPct val="75000"/>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a:t>2021 State Dataframe Heatmap</a:t>
            </a:r>
          </a:p>
        </p:txBody>
      </p:sp>
      <p:pic>
        <p:nvPicPr>
          <p:cNvPr id="33" name="音频 32">
            <a:hlinkClick r:id="" action="ppaction://media"/>
            <a:extLst>
              <a:ext uri="{FF2B5EF4-FFF2-40B4-BE49-F238E27FC236}">
                <a16:creationId xmlns:a16="http://schemas.microsoft.com/office/drawing/2014/main" id="{9BE0492E-AB0A-6017-3AF2-F677D3AE254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292275682"/>
      </p:ext>
    </p:extLst>
  </p:cSld>
  <p:clrMapOvr>
    <a:masterClrMapping/>
  </p:clrMapOvr>
  <mc:AlternateContent xmlns:mc="http://schemas.openxmlformats.org/markup-compatibility/2006">
    <mc:Choice xmlns:p14="http://schemas.microsoft.com/office/powerpoint/2010/main" Requires="p14">
      <p:transition spd="slow" p14:dur="2000" advTm="18169"/>
    </mc:Choice>
    <mc:Fallback>
      <p:transition spd="slow" advTm="181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8D7665A-AD45-3B75-557B-3FD8437A416C}"/>
              </a:ext>
            </a:extLst>
          </p:cNvPr>
          <p:cNvSpPr>
            <a:spLocks noGrp="1"/>
          </p:cNvSpPr>
          <p:nvPr>
            <p:ph type="title"/>
          </p:nvPr>
        </p:nvSpPr>
        <p:spPr>
          <a:xfrm>
            <a:off x="1981200" y="914400"/>
            <a:ext cx="8191500" cy="1447800"/>
          </a:xfrm>
        </p:spPr>
        <p:txBody>
          <a:bodyPr>
            <a:normAutofit/>
          </a:bodyPr>
          <a:lstStyle/>
          <a:p>
            <a:r>
              <a:rPr kumimoji="1" lang="en-US" altLang="zh-CN" dirty="0"/>
              <a:t>Preprocessing</a:t>
            </a:r>
            <a:endParaRPr kumimoji="1" lang="zh-CN" altLang="en-US" dirty="0"/>
          </a:p>
        </p:txBody>
      </p:sp>
      <p:sp>
        <p:nvSpPr>
          <p:cNvPr id="3" name="内容占位符 2">
            <a:extLst>
              <a:ext uri="{FF2B5EF4-FFF2-40B4-BE49-F238E27FC236}">
                <a16:creationId xmlns:a16="http://schemas.microsoft.com/office/drawing/2014/main" id="{AF034B93-8D47-134D-18B7-1025DF9CD9A8}"/>
              </a:ext>
            </a:extLst>
          </p:cNvPr>
          <p:cNvSpPr>
            <a:spLocks noGrp="1"/>
          </p:cNvSpPr>
          <p:nvPr>
            <p:ph idx="1"/>
          </p:nvPr>
        </p:nvSpPr>
        <p:spPr>
          <a:xfrm>
            <a:off x="1981201" y="2767748"/>
            <a:ext cx="8191500" cy="3442552"/>
          </a:xfrm>
        </p:spPr>
        <p:txBody>
          <a:bodyPr>
            <a:normAutofit/>
          </a:bodyPr>
          <a:lstStyle/>
          <a:p>
            <a:pPr>
              <a:lnSpc>
                <a:spcPct val="110000"/>
              </a:lnSpc>
            </a:pPr>
            <a:r>
              <a:rPr kumimoji="1" lang="en" altLang="zh-CN" sz="1500" dirty="0"/>
              <a:t>Not all of the entries are available according to the state dataset of 2021</a:t>
            </a:r>
          </a:p>
          <a:p>
            <a:pPr lvl="1">
              <a:lnSpc>
                <a:spcPct val="110000"/>
              </a:lnSpc>
            </a:pPr>
            <a:r>
              <a:rPr kumimoji="1" lang="en" altLang="zh-CN" sz="1500" dirty="0"/>
              <a:t>“*” indicates that a wage estimate is not available.</a:t>
            </a:r>
          </a:p>
          <a:p>
            <a:pPr lvl="1">
              <a:lnSpc>
                <a:spcPct val="110000"/>
              </a:lnSpc>
            </a:pPr>
            <a:r>
              <a:rPr kumimoji="1" lang="en" altLang="zh-CN" sz="1500" dirty="0"/>
              <a:t>“**” indicates that an employment estimate is not available</a:t>
            </a:r>
          </a:p>
          <a:p>
            <a:pPr lvl="1">
              <a:lnSpc>
                <a:spcPct val="110000"/>
              </a:lnSpc>
            </a:pPr>
            <a:r>
              <a:rPr kumimoji="1" lang="en" altLang="zh-CN" sz="1500" dirty="0"/>
              <a:t>“#” indicates a wage equal to or greater than $100.00 per hour or $208,000 per year</a:t>
            </a:r>
          </a:p>
          <a:p>
            <a:pPr>
              <a:lnSpc>
                <a:spcPct val="110000"/>
              </a:lnSpc>
            </a:pPr>
            <a:r>
              <a:rPr kumimoji="1" lang="en" altLang="zh-CN" sz="1500" dirty="0"/>
              <a:t>Replace all the '#' with their lower bound</a:t>
            </a:r>
          </a:p>
          <a:p>
            <a:pPr>
              <a:lnSpc>
                <a:spcPct val="110000"/>
              </a:lnSpc>
            </a:pPr>
            <a:r>
              <a:rPr kumimoji="1" lang="en" altLang="zh-CN" sz="1500" dirty="0"/>
              <a:t>Remove the “NAICS_TITLE” column since all the entries are the same “cross-industry”. Remove the “PCT_TOTAL” column as it is empty and the meaning of it is simply the “TOT_EMP” divided by the number of “All Occupations” in that state.</a:t>
            </a:r>
          </a:p>
          <a:p>
            <a:pPr>
              <a:lnSpc>
                <a:spcPct val="110000"/>
              </a:lnSpc>
            </a:pPr>
            <a:endParaRPr kumimoji="1" lang="en" altLang="zh-CN" sz="1500" dirty="0"/>
          </a:p>
        </p:txBody>
      </p:sp>
      <p:sp>
        <p:nvSpPr>
          <p:cNvPr id="8" name="Date Placeholder 3">
            <a:extLst>
              <a:ext uri="{FF2B5EF4-FFF2-40B4-BE49-F238E27FC236}">
                <a16:creationId xmlns:a16="http://schemas.microsoft.com/office/drawing/2014/main" id="{EE2AC9EA-C20D-4BEC-9C4E-81879B38C1CC}"/>
              </a:ext>
            </a:extLst>
          </p:cNvPr>
          <p:cNvSpPr>
            <a:spLocks noGrp="1"/>
          </p:cNvSpPr>
          <p:nvPr>
            <p:ph type="dt" sz="half" idx="10"/>
          </p:nvPr>
        </p:nvSpPr>
        <p:spPr>
          <a:xfrm>
            <a:off x="652371" y="6332538"/>
            <a:ext cx="3006492" cy="365125"/>
          </a:xfrm>
        </p:spPr>
        <p:txBody>
          <a:bodyPr>
            <a:normAutofit/>
          </a:bodyPr>
          <a:lstStyle/>
          <a:p>
            <a:pPr>
              <a:spcAft>
                <a:spcPts val="600"/>
              </a:spcAft>
            </a:pPr>
            <a:fld id="{04D94147-C65C-4E9A-B6E4-A5994ECE90DD}" type="datetime1">
              <a:rPr lang="en-US" smtClean="0"/>
              <a:pPr>
                <a:spcAft>
                  <a:spcPts val="600"/>
                </a:spcAft>
              </a:pPr>
              <a:t>12/9/22</a:t>
            </a:fld>
            <a:endParaRPr lang="en-US"/>
          </a:p>
        </p:txBody>
      </p:sp>
      <p:sp>
        <p:nvSpPr>
          <p:cNvPr id="10" name="Footer Placeholder 4">
            <a:extLst>
              <a:ext uri="{FF2B5EF4-FFF2-40B4-BE49-F238E27FC236}">
                <a16:creationId xmlns:a16="http://schemas.microsoft.com/office/drawing/2014/main" id="{0FC7C0B9-AEC3-4A15-A9F1-715C53416C9A}"/>
              </a:ext>
            </a:extLst>
          </p:cNvPr>
          <p:cNvSpPr>
            <a:spLocks noGrp="1"/>
          </p:cNvSpPr>
          <p:nvPr>
            <p:ph type="ftr" sz="quarter" idx="11"/>
          </p:nvPr>
        </p:nvSpPr>
        <p:spPr>
          <a:xfrm>
            <a:off x="8034169" y="6332538"/>
            <a:ext cx="3505459" cy="365125"/>
          </a:xfrm>
        </p:spPr>
        <p:txBody>
          <a:bodyPr>
            <a:normAutofit/>
          </a:bodyPr>
          <a:lstStyle/>
          <a:p>
            <a:pPr>
              <a:spcAft>
                <a:spcPts val="600"/>
              </a:spcAft>
            </a:pPr>
            <a:r>
              <a:rPr lang="en-US" dirty="0"/>
              <a:t>Ricardo Sun</a:t>
            </a:r>
          </a:p>
        </p:txBody>
      </p:sp>
      <p:sp>
        <p:nvSpPr>
          <p:cNvPr id="12" name="Slide Number Placeholder 5">
            <a:extLst>
              <a:ext uri="{FF2B5EF4-FFF2-40B4-BE49-F238E27FC236}">
                <a16:creationId xmlns:a16="http://schemas.microsoft.com/office/drawing/2014/main" id="{A5382351-A9C6-4F58-9E38-AB08D3F6FE11}"/>
              </a:ext>
            </a:extLst>
          </p:cNvPr>
          <p:cNvSpPr>
            <a:spLocks noGrp="1"/>
          </p:cNvSpPr>
          <p:nvPr>
            <p:ph type="sldNum" sz="quarter" idx="12"/>
          </p:nvPr>
        </p:nvSpPr>
        <p:spPr>
          <a:xfrm>
            <a:off x="11444747" y="6332538"/>
            <a:ext cx="539808" cy="365125"/>
          </a:xfrm>
        </p:spPr>
        <p:txBody>
          <a:bodyPr>
            <a:normAutofit/>
          </a:bodyPr>
          <a:lstStyle/>
          <a:p>
            <a:pPr>
              <a:spcAft>
                <a:spcPts val="600"/>
              </a:spcAft>
            </a:pPr>
            <a:fld id="{45C5C030-0550-4584-9C82-E35DF7DBC581}" type="slidenum">
              <a:rPr lang="en-US" smtClean="0"/>
              <a:pPr>
                <a:spcAft>
                  <a:spcPts val="600"/>
                </a:spcAft>
              </a:pPr>
              <a:t>5</a:t>
            </a:fld>
            <a:endParaRPr lang="en-US"/>
          </a:p>
        </p:txBody>
      </p:sp>
      <p:pic>
        <p:nvPicPr>
          <p:cNvPr id="15" name="音频 14">
            <a:hlinkClick r:id="" action="ppaction://media"/>
            <a:extLst>
              <a:ext uri="{FF2B5EF4-FFF2-40B4-BE49-F238E27FC236}">
                <a16:creationId xmlns:a16="http://schemas.microsoft.com/office/drawing/2014/main" id="{CA30E674-B0DC-8864-C3BE-6AC034AE311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971883284"/>
      </p:ext>
    </p:extLst>
  </p:cSld>
  <p:clrMapOvr>
    <a:masterClrMapping/>
  </p:clrMapOvr>
  <mc:AlternateContent xmlns:mc="http://schemas.openxmlformats.org/markup-compatibility/2006">
    <mc:Choice xmlns:p14="http://schemas.microsoft.com/office/powerpoint/2010/main" Requires="p14">
      <p:transition spd="slow" p14:dur="2000" advTm="24171"/>
    </mc:Choice>
    <mc:Fallback>
      <p:transition spd="slow" advTm="241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4BED758-B8B8-4381-27F9-4EDC01C184AF}"/>
              </a:ext>
            </a:extLst>
          </p:cNvPr>
          <p:cNvSpPr>
            <a:spLocks noGrp="1"/>
          </p:cNvSpPr>
          <p:nvPr>
            <p:ph type="title"/>
          </p:nvPr>
        </p:nvSpPr>
        <p:spPr>
          <a:xfrm>
            <a:off x="1981200" y="914400"/>
            <a:ext cx="8191500" cy="1447800"/>
          </a:xfrm>
        </p:spPr>
        <p:txBody>
          <a:bodyPr>
            <a:normAutofit/>
          </a:bodyPr>
          <a:lstStyle/>
          <a:p>
            <a:r>
              <a:rPr kumimoji="1" lang="en-US" altLang="zh-CN" dirty="0"/>
              <a:t>PREPROCESSING</a:t>
            </a:r>
            <a:endParaRPr kumimoji="1" lang="zh-CN" altLang="en-US" dirty="0"/>
          </a:p>
        </p:txBody>
      </p:sp>
      <p:sp>
        <p:nvSpPr>
          <p:cNvPr id="3" name="内容占位符 2">
            <a:extLst>
              <a:ext uri="{FF2B5EF4-FFF2-40B4-BE49-F238E27FC236}">
                <a16:creationId xmlns:a16="http://schemas.microsoft.com/office/drawing/2014/main" id="{1021523E-4530-8EAB-C0E0-385760C1B1A6}"/>
              </a:ext>
            </a:extLst>
          </p:cNvPr>
          <p:cNvSpPr>
            <a:spLocks noGrp="1"/>
          </p:cNvSpPr>
          <p:nvPr>
            <p:ph idx="1"/>
          </p:nvPr>
        </p:nvSpPr>
        <p:spPr>
          <a:xfrm>
            <a:off x="1981201" y="2767748"/>
            <a:ext cx="8191500" cy="3442552"/>
          </a:xfrm>
        </p:spPr>
        <p:txBody>
          <a:bodyPr>
            <a:normAutofit/>
          </a:bodyPr>
          <a:lstStyle/>
          <a:p>
            <a:r>
              <a:rPr kumimoji="1" lang="en" altLang="zh-CN" dirty="0"/>
              <a:t>On average, “H_MEAN” * 2080 = “A_MEAN”. Use the relationship to fill some of the missing data where either of the two is missing in one row entry.</a:t>
            </a:r>
          </a:p>
          <a:p>
            <a:r>
              <a:rPr kumimoji="1" lang="en" altLang="zh-CN" dirty="0"/>
              <a:t>One-hot encode categorical columns</a:t>
            </a:r>
          </a:p>
          <a:p>
            <a:r>
              <a:rPr kumimoji="1" lang="en" altLang="zh-CN" dirty="0"/>
              <a:t>Scale the data with min-max scaler</a:t>
            </a:r>
          </a:p>
          <a:p>
            <a:r>
              <a:rPr kumimoji="1" lang="en" altLang="zh-CN" dirty="0"/>
              <a:t>Use KNN Imputer to fill the rest of the missing data</a:t>
            </a:r>
          </a:p>
          <a:p>
            <a:endParaRPr kumimoji="1" lang="zh-CN" altLang="en-US" dirty="0"/>
          </a:p>
        </p:txBody>
      </p:sp>
      <p:sp>
        <p:nvSpPr>
          <p:cNvPr id="8" name="Date Placeholder 3">
            <a:extLst>
              <a:ext uri="{FF2B5EF4-FFF2-40B4-BE49-F238E27FC236}">
                <a16:creationId xmlns:a16="http://schemas.microsoft.com/office/drawing/2014/main" id="{EE2AC9EA-C20D-4BEC-9C4E-81879B38C1CC}"/>
              </a:ext>
            </a:extLst>
          </p:cNvPr>
          <p:cNvSpPr>
            <a:spLocks noGrp="1"/>
          </p:cNvSpPr>
          <p:nvPr>
            <p:ph type="dt" sz="half" idx="10"/>
          </p:nvPr>
        </p:nvSpPr>
        <p:spPr>
          <a:xfrm>
            <a:off x="652371" y="6332538"/>
            <a:ext cx="3006492" cy="365125"/>
          </a:xfrm>
        </p:spPr>
        <p:txBody>
          <a:bodyPr/>
          <a:lstStyle/>
          <a:p>
            <a:pPr>
              <a:spcAft>
                <a:spcPts val="600"/>
              </a:spcAft>
            </a:pPr>
            <a:fld id="{04D94147-C65C-4E9A-B6E4-A5994ECE90DD}" type="datetime1">
              <a:rPr lang="en-US" smtClean="0"/>
              <a:pPr>
                <a:spcAft>
                  <a:spcPts val="600"/>
                </a:spcAft>
              </a:pPr>
              <a:t>12/9/22</a:t>
            </a:fld>
            <a:endParaRPr lang="en-US"/>
          </a:p>
        </p:txBody>
      </p:sp>
      <p:sp>
        <p:nvSpPr>
          <p:cNvPr id="10" name="Footer Placeholder 4">
            <a:extLst>
              <a:ext uri="{FF2B5EF4-FFF2-40B4-BE49-F238E27FC236}">
                <a16:creationId xmlns:a16="http://schemas.microsoft.com/office/drawing/2014/main" id="{0FC7C0B9-AEC3-4A15-A9F1-715C53416C9A}"/>
              </a:ext>
            </a:extLst>
          </p:cNvPr>
          <p:cNvSpPr>
            <a:spLocks noGrp="1"/>
          </p:cNvSpPr>
          <p:nvPr>
            <p:ph type="ftr" sz="quarter" idx="11"/>
          </p:nvPr>
        </p:nvSpPr>
        <p:spPr>
          <a:xfrm>
            <a:off x="8034169" y="6332538"/>
            <a:ext cx="3505459" cy="365125"/>
          </a:xfrm>
        </p:spPr>
        <p:txBody>
          <a:bodyPr/>
          <a:lstStyle/>
          <a:p>
            <a:pPr>
              <a:spcAft>
                <a:spcPts val="600"/>
              </a:spcAft>
            </a:pPr>
            <a:r>
              <a:rPr lang="en-US" dirty="0"/>
              <a:t>Ricardo Sun</a:t>
            </a:r>
          </a:p>
        </p:txBody>
      </p:sp>
      <p:sp>
        <p:nvSpPr>
          <p:cNvPr id="12" name="Slide Number Placeholder 5">
            <a:extLst>
              <a:ext uri="{FF2B5EF4-FFF2-40B4-BE49-F238E27FC236}">
                <a16:creationId xmlns:a16="http://schemas.microsoft.com/office/drawing/2014/main" id="{A5382351-A9C6-4F58-9E38-AB08D3F6FE11}"/>
              </a:ext>
            </a:extLst>
          </p:cNvPr>
          <p:cNvSpPr>
            <a:spLocks noGrp="1"/>
          </p:cNvSpPr>
          <p:nvPr>
            <p:ph type="sldNum" sz="quarter" idx="12"/>
          </p:nvPr>
        </p:nvSpPr>
        <p:spPr>
          <a:xfrm>
            <a:off x="11444747" y="6332538"/>
            <a:ext cx="539808" cy="365125"/>
          </a:xfrm>
        </p:spPr>
        <p:txBody>
          <a:bodyPr/>
          <a:lstStyle/>
          <a:p>
            <a:pPr>
              <a:spcAft>
                <a:spcPts val="600"/>
              </a:spcAft>
            </a:pPr>
            <a:fld id="{45C5C030-0550-4584-9C82-E35DF7DBC581}" type="slidenum">
              <a:rPr lang="en-US" smtClean="0"/>
              <a:pPr>
                <a:spcAft>
                  <a:spcPts val="600"/>
                </a:spcAft>
              </a:pPr>
              <a:t>6</a:t>
            </a:fld>
            <a:endParaRPr lang="en-US"/>
          </a:p>
        </p:txBody>
      </p:sp>
      <p:pic>
        <p:nvPicPr>
          <p:cNvPr id="6" name="音频 5">
            <a:hlinkClick r:id="" action="ppaction://media"/>
            <a:extLst>
              <a:ext uri="{FF2B5EF4-FFF2-40B4-BE49-F238E27FC236}">
                <a16:creationId xmlns:a16="http://schemas.microsoft.com/office/drawing/2014/main" id="{766FCB5B-36A0-6EE9-6BA1-85C05735BA5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395254936"/>
      </p:ext>
    </p:extLst>
  </p:cSld>
  <p:clrMapOvr>
    <a:masterClrMapping/>
  </p:clrMapOvr>
  <mc:AlternateContent xmlns:mc="http://schemas.openxmlformats.org/markup-compatibility/2006">
    <mc:Choice xmlns:p14="http://schemas.microsoft.com/office/powerpoint/2010/main" Requires="p14">
      <p:transition spd="slow" p14:dur="2000" advTm="31312"/>
    </mc:Choice>
    <mc:Fallback>
      <p:transition spd="slow" advTm="313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58BCF79-1803-EFF7-A44E-6B0AE49FD915}"/>
              </a:ext>
            </a:extLst>
          </p:cNvPr>
          <p:cNvSpPr>
            <a:spLocks noGrp="1"/>
          </p:cNvSpPr>
          <p:nvPr>
            <p:ph type="title"/>
          </p:nvPr>
        </p:nvSpPr>
        <p:spPr>
          <a:xfrm>
            <a:off x="1981200" y="914400"/>
            <a:ext cx="8191500" cy="1447800"/>
          </a:xfrm>
        </p:spPr>
        <p:txBody>
          <a:bodyPr>
            <a:normAutofit/>
          </a:bodyPr>
          <a:lstStyle/>
          <a:p>
            <a:r>
              <a:rPr kumimoji="1" lang="en-US" altLang="zh-CN" dirty="0"/>
              <a:t>Basic linear REGRESSION</a:t>
            </a:r>
            <a:endParaRPr kumimoji="1" lang="zh-CN" altLang="en-US" dirty="0"/>
          </a:p>
        </p:txBody>
      </p:sp>
      <p:sp>
        <p:nvSpPr>
          <p:cNvPr id="3" name="内容占位符 2">
            <a:extLst>
              <a:ext uri="{FF2B5EF4-FFF2-40B4-BE49-F238E27FC236}">
                <a16:creationId xmlns:a16="http://schemas.microsoft.com/office/drawing/2014/main" id="{73976200-6B5B-88B7-73DD-DC60657B4F13}"/>
              </a:ext>
            </a:extLst>
          </p:cNvPr>
          <p:cNvSpPr>
            <a:spLocks noGrp="1"/>
          </p:cNvSpPr>
          <p:nvPr>
            <p:ph idx="1"/>
          </p:nvPr>
        </p:nvSpPr>
        <p:spPr>
          <a:xfrm>
            <a:off x="1981201" y="2767748"/>
            <a:ext cx="8191500" cy="3442552"/>
          </a:xfrm>
        </p:spPr>
        <p:txBody>
          <a:bodyPr>
            <a:normAutofit/>
          </a:bodyPr>
          <a:lstStyle/>
          <a:p>
            <a:r>
              <a:rPr kumimoji="1" lang="en" altLang="zh-CN" dirty="0"/>
              <a:t>Mean squared residual: 15.13804</a:t>
            </a:r>
          </a:p>
          <a:p>
            <a:r>
              <a:rPr kumimoji="1" lang="en" altLang="zh-CN" dirty="0"/>
              <a:t>Mean prediction deviation rate: 54.162%</a:t>
            </a:r>
          </a:p>
          <a:p>
            <a:r>
              <a:rPr kumimoji="1" lang="en" altLang="zh-CN" dirty="0"/>
              <a:t>Error is quite large. Not the best way to predict</a:t>
            </a:r>
          </a:p>
        </p:txBody>
      </p:sp>
      <p:sp>
        <p:nvSpPr>
          <p:cNvPr id="8" name="Date Placeholder 3">
            <a:extLst>
              <a:ext uri="{FF2B5EF4-FFF2-40B4-BE49-F238E27FC236}">
                <a16:creationId xmlns:a16="http://schemas.microsoft.com/office/drawing/2014/main" id="{EE2AC9EA-C20D-4BEC-9C4E-81879B38C1CC}"/>
              </a:ext>
            </a:extLst>
          </p:cNvPr>
          <p:cNvSpPr>
            <a:spLocks noGrp="1"/>
          </p:cNvSpPr>
          <p:nvPr>
            <p:ph type="dt" sz="half" idx="10"/>
          </p:nvPr>
        </p:nvSpPr>
        <p:spPr>
          <a:xfrm>
            <a:off x="652371" y="6332538"/>
            <a:ext cx="3006492" cy="365125"/>
          </a:xfrm>
        </p:spPr>
        <p:txBody>
          <a:bodyPr/>
          <a:lstStyle/>
          <a:p>
            <a:pPr>
              <a:spcAft>
                <a:spcPts val="600"/>
              </a:spcAft>
            </a:pPr>
            <a:fld id="{04D94147-C65C-4E9A-B6E4-A5994ECE90DD}" type="datetime1">
              <a:rPr lang="en-US" smtClean="0"/>
              <a:pPr>
                <a:spcAft>
                  <a:spcPts val="600"/>
                </a:spcAft>
              </a:pPr>
              <a:t>12/9/22</a:t>
            </a:fld>
            <a:endParaRPr lang="en-US"/>
          </a:p>
        </p:txBody>
      </p:sp>
      <p:sp>
        <p:nvSpPr>
          <p:cNvPr id="10" name="Footer Placeholder 4">
            <a:extLst>
              <a:ext uri="{FF2B5EF4-FFF2-40B4-BE49-F238E27FC236}">
                <a16:creationId xmlns:a16="http://schemas.microsoft.com/office/drawing/2014/main" id="{0FC7C0B9-AEC3-4A15-A9F1-715C53416C9A}"/>
              </a:ext>
            </a:extLst>
          </p:cNvPr>
          <p:cNvSpPr>
            <a:spLocks noGrp="1"/>
          </p:cNvSpPr>
          <p:nvPr>
            <p:ph type="ftr" sz="quarter" idx="11"/>
          </p:nvPr>
        </p:nvSpPr>
        <p:spPr>
          <a:xfrm>
            <a:off x="8034169" y="6332538"/>
            <a:ext cx="3505459" cy="365125"/>
          </a:xfrm>
        </p:spPr>
        <p:txBody>
          <a:bodyPr/>
          <a:lstStyle/>
          <a:p>
            <a:pPr>
              <a:spcAft>
                <a:spcPts val="600"/>
              </a:spcAft>
            </a:pPr>
            <a:r>
              <a:rPr lang="en-US" dirty="0"/>
              <a:t>Ricardo Sun</a:t>
            </a:r>
          </a:p>
        </p:txBody>
      </p:sp>
      <p:sp>
        <p:nvSpPr>
          <p:cNvPr id="12" name="Slide Number Placeholder 5">
            <a:extLst>
              <a:ext uri="{FF2B5EF4-FFF2-40B4-BE49-F238E27FC236}">
                <a16:creationId xmlns:a16="http://schemas.microsoft.com/office/drawing/2014/main" id="{A5382351-A9C6-4F58-9E38-AB08D3F6FE11}"/>
              </a:ext>
            </a:extLst>
          </p:cNvPr>
          <p:cNvSpPr>
            <a:spLocks noGrp="1"/>
          </p:cNvSpPr>
          <p:nvPr>
            <p:ph type="sldNum" sz="quarter" idx="12"/>
          </p:nvPr>
        </p:nvSpPr>
        <p:spPr>
          <a:xfrm>
            <a:off x="11444747" y="6332538"/>
            <a:ext cx="539808" cy="365125"/>
          </a:xfrm>
        </p:spPr>
        <p:txBody>
          <a:bodyPr/>
          <a:lstStyle/>
          <a:p>
            <a:pPr>
              <a:spcAft>
                <a:spcPts val="600"/>
              </a:spcAft>
            </a:pPr>
            <a:fld id="{45C5C030-0550-4584-9C82-E35DF7DBC581}" type="slidenum">
              <a:rPr lang="en-US" smtClean="0"/>
              <a:pPr>
                <a:spcAft>
                  <a:spcPts val="600"/>
                </a:spcAft>
              </a:pPr>
              <a:t>7</a:t>
            </a:fld>
            <a:endParaRPr lang="en-US"/>
          </a:p>
        </p:txBody>
      </p:sp>
      <p:pic>
        <p:nvPicPr>
          <p:cNvPr id="5" name="音频 4">
            <a:hlinkClick r:id="" action="ppaction://media"/>
            <a:extLst>
              <a:ext uri="{FF2B5EF4-FFF2-40B4-BE49-F238E27FC236}">
                <a16:creationId xmlns:a16="http://schemas.microsoft.com/office/drawing/2014/main" id="{F2A7C2BD-92DC-67DB-82E8-96FC6281004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491414672"/>
      </p:ext>
    </p:extLst>
  </p:cSld>
  <p:clrMapOvr>
    <a:masterClrMapping/>
  </p:clrMapOvr>
  <mc:AlternateContent xmlns:mc="http://schemas.openxmlformats.org/markup-compatibility/2006">
    <mc:Choice xmlns:p14="http://schemas.microsoft.com/office/powerpoint/2010/main" Requires="p14">
      <p:transition spd="slow" p14:dur="2000" advTm="24752"/>
    </mc:Choice>
    <mc:Fallback>
      <p:transition spd="slow" advTm="247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83CE390-A045-CE42-9EC0-CA34483999AF}"/>
              </a:ext>
            </a:extLst>
          </p:cNvPr>
          <p:cNvSpPr>
            <a:spLocks noGrp="1"/>
          </p:cNvSpPr>
          <p:nvPr>
            <p:ph type="title"/>
          </p:nvPr>
        </p:nvSpPr>
        <p:spPr>
          <a:xfrm>
            <a:off x="1981200" y="914400"/>
            <a:ext cx="8191500" cy="1447800"/>
          </a:xfrm>
        </p:spPr>
        <p:txBody>
          <a:bodyPr>
            <a:normAutofit/>
          </a:bodyPr>
          <a:lstStyle/>
          <a:p>
            <a:r>
              <a:rPr kumimoji="1" lang="en" altLang="zh-CN" dirty="0"/>
              <a:t>Basic Feed Forward Neural Network</a:t>
            </a:r>
            <a:endParaRPr kumimoji="1" lang="zh-CN" altLang="en-US" dirty="0"/>
          </a:p>
        </p:txBody>
      </p:sp>
      <p:sp>
        <p:nvSpPr>
          <p:cNvPr id="3" name="内容占位符 2">
            <a:extLst>
              <a:ext uri="{FF2B5EF4-FFF2-40B4-BE49-F238E27FC236}">
                <a16:creationId xmlns:a16="http://schemas.microsoft.com/office/drawing/2014/main" id="{E0A2B213-787A-8B94-0808-A1275C15C0D2}"/>
              </a:ext>
            </a:extLst>
          </p:cNvPr>
          <p:cNvSpPr>
            <a:spLocks noGrp="1"/>
          </p:cNvSpPr>
          <p:nvPr>
            <p:ph idx="1"/>
          </p:nvPr>
        </p:nvSpPr>
        <p:spPr>
          <a:xfrm>
            <a:off x="1981201" y="2767748"/>
            <a:ext cx="8191500" cy="3442552"/>
          </a:xfrm>
        </p:spPr>
        <p:txBody>
          <a:bodyPr>
            <a:normAutofit/>
          </a:bodyPr>
          <a:lstStyle/>
          <a:p>
            <a:r>
              <a:rPr kumimoji="1" lang="en" altLang="zh-CN" dirty="0"/>
              <a:t>Predict only “H_MEAN” as “A_MEAN” is just a scaled version</a:t>
            </a:r>
          </a:p>
          <a:p>
            <a:r>
              <a:rPr kumimoji="1" lang="en" altLang="zh-CN" dirty="0"/>
              <a:t>The network is with 4 layers, using ReLU as activation.</a:t>
            </a:r>
          </a:p>
          <a:p>
            <a:r>
              <a:rPr kumimoji="1" lang="en" altLang="zh-CN" dirty="0"/>
              <a:t>Using Adam Optimizer with Learning Rate of 0.05.</a:t>
            </a:r>
          </a:p>
          <a:p>
            <a:r>
              <a:rPr kumimoji="1" lang="en" altLang="zh-CN" dirty="0"/>
              <a:t>Loss is calculated by Mean Square Error</a:t>
            </a:r>
          </a:p>
          <a:p>
            <a:r>
              <a:rPr kumimoji="1" lang="en" altLang="zh-CN" dirty="0"/>
              <a:t>After 10000 iterations, loss is at 62.64054</a:t>
            </a:r>
          </a:p>
          <a:p>
            <a:endParaRPr kumimoji="1" lang="en" altLang="zh-CN" dirty="0"/>
          </a:p>
          <a:p>
            <a:endParaRPr kumimoji="1" lang="zh-CN" altLang="en-US" dirty="0"/>
          </a:p>
        </p:txBody>
      </p:sp>
      <p:sp>
        <p:nvSpPr>
          <p:cNvPr id="8" name="Date Placeholder 3">
            <a:extLst>
              <a:ext uri="{FF2B5EF4-FFF2-40B4-BE49-F238E27FC236}">
                <a16:creationId xmlns:a16="http://schemas.microsoft.com/office/drawing/2014/main" id="{EE2AC9EA-C20D-4BEC-9C4E-81879B38C1CC}"/>
              </a:ext>
            </a:extLst>
          </p:cNvPr>
          <p:cNvSpPr>
            <a:spLocks noGrp="1"/>
          </p:cNvSpPr>
          <p:nvPr>
            <p:ph type="dt" sz="half" idx="10"/>
          </p:nvPr>
        </p:nvSpPr>
        <p:spPr>
          <a:xfrm>
            <a:off x="652371" y="6332538"/>
            <a:ext cx="3006492" cy="365125"/>
          </a:xfrm>
        </p:spPr>
        <p:txBody>
          <a:bodyPr/>
          <a:lstStyle/>
          <a:p>
            <a:pPr>
              <a:spcAft>
                <a:spcPts val="600"/>
              </a:spcAft>
            </a:pPr>
            <a:fld id="{04D94147-C65C-4E9A-B6E4-A5994ECE90DD}" type="datetime1">
              <a:rPr lang="en-US" smtClean="0"/>
              <a:pPr>
                <a:spcAft>
                  <a:spcPts val="600"/>
                </a:spcAft>
              </a:pPr>
              <a:t>12/9/22</a:t>
            </a:fld>
            <a:endParaRPr lang="en-US"/>
          </a:p>
        </p:txBody>
      </p:sp>
      <p:sp>
        <p:nvSpPr>
          <p:cNvPr id="10" name="Footer Placeholder 4">
            <a:extLst>
              <a:ext uri="{FF2B5EF4-FFF2-40B4-BE49-F238E27FC236}">
                <a16:creationId xmlns:a16="http://schemas.microsoft.com/office/drawing/2014/main" id="{0FC7C0B9-AEC3-4A15-A9F1-715C53416C9A}"/>
              </a:ext>
            </a:extLst>
          </p:cNvPr>
          <p:cNvSpPr>
            <a:spLocks noGrp="1"/>
          </p:cNvSpPr>
          <p:nvPr>
            <p:ph type="ftr" sz="quarter" idx="11"/>
          </p:nvPr>
        </p:nvSpPr>
        <p:spPr>
          <a:xfrm>
            <a:off x="8034169" y="6332538"/>
            <a:ext cx="3505459" cy="365125"/>
          </a:xfrm>
        </p:spPr>
        <p:txBody>
          <a:bodyPr/>
          <a:lstStyle/>
          <a:p>
            <a:pPr>
              <a:spcAft>
                <a:spcPts val="600"/>
              </a:spcAft>
            </a:pPr>
            <a:r>
              <a:rPr lang="en-US" dirty="0"/>
              <a:t>Ricardo Sun</a:t>
            </a:r>
          </a:p>
        </p:txBody>
      </p:sp>
      <p:sp>
        <p:nvSpPr>
          <p:cNvPr id="12" name="Slide Number Placeholder 5">
            <a:extLst>
              <a:ext uri="{FF2B5EF4-FFF2-40B4-BE49-F238E27FC236}">
                <a16:creationId xmlns:a16="http://schemas.microsoft.com/office/drawing/2014/main" id="{A5382351-A9C6-4F58-9E38-AB08D3F6FE11}"/>
              </a:ext>
            </a:extLst>
          </p:cNvPr>
          <p:cNvSpPr>
            <a:spLocks noGrp="1"/>
          </p:cNvSpPr>
          <p:nvPr>
            <p:ph type="sldNum" sz="quarter" idx="12"/>
          </p:nvPr>
        </p:nvSpPr>
        <p:spPr>
          <a:xfrm>
            <a:off x="11444747" y="6332538"/>
            <a:ext cx="539808" cy="365125"/>
          </a:xfrm>
        </p:spPr>
        <p:txBody>
          <a:bodyPr/>
          <a:lstStyle/>
          <a:p>
            <a:pPr>
              <a:spcAft>
                <a:spcPts val="600"/>
              </a:spcAft>
            </a:pPr>
            <a:fld id="{45C5C030-0550-4584-9C82-E35DF7DBC581}" type="slidenum">
              <a:rPr lang="en-US" smtClean="0"/>
              <a:pPr>
                <a:spcAft>
                  <a:spcPts val="600"/>
                </a:spcAft>
              </a:pPr>
              <a:t>8</a:t>
            </a:fld>
            <a:endParaRPr lang="en-US"/>
          </a:p>
        </p:txBody>
      </p:sp>
      <p:pic>
        <p:nvPicPr>
          <p:cNvPr id="6" name="音频 5">
            <a:hlinkClick r:id="" action="ppaction://media"/>
            <a:extLst>
              <a:ext uri="{FF2B5EF4-FFF2-40B4-BE49-F238E27FC236}">
                <a16:creationId xmlns:a16="http://schemas.microsoft.com/office/drawing/2014/main" id="{D77A3BD4-3C0D-FA3E-890A-C363C1F91E7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791019658"/>
      </p:ext>
    </p:extLst>
  </p:cSld>
  <p:clrMapOvr>
    <a:masterClrMapping/>
  </p:clrMapOvr>
  <mc:AlternateContent xmlns:mc="http://schemas.openxmlformats.org/markup-compatibility/2006">
    <mc:Choice xmlns:p14="http://schemas.microsoft.com/office/powerpoint/2010/main" Requires="p14">
      <p:transition spd="slow" p14:dur="2000" advTm="34760"/>
    </mc:Choice>
    <mc:Fallback>
      <p:transition spd="slow" advTm="347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3168570-AD2C-861E-3FF6-9142151F1957}"/>
              </a:ext>
            </a:extLst>
          </p:cNvPr>
          <p:cNvSpPr>
            <a:spLocks noGrp="1"/>
          </p:cNvSpPr>
          <p:nvPr>
            <p:ph type="title"/>
          </p:nvPr>
        </p:nvSpPr>
        <p:spPr>
          <a:xfrm>
            <a:off x="1981200" y="914400"/>
            <a:ext cx="8191500" cy="1447800"/>
          </a:xfrm>
        </p:spPr>
        <p:txBody>
          <a:bodyPr>
            <a:normAutofit/>
          </a:bodyPr>
          <a:lstStyle/>
          <a:p>
            <a:r>
              <a:rPr kumimoji="1" lang="en-US" altLang="zh-CN" dirty="0"/>
              <a:t>PIVOT to Recurrent neural network</a:t>
            </a:r>
            <a:endParaRPr kumimoji="1" lang="zh-CN" altLang="en-US" dirty="0"/>
          </a:p>
        </p:txBody>
      </p:sp>
      <p:sp>
        <p:nvSpPr>
          <p:cNvPr id="3" name="内容占位符 2">
            <a:extLst>
              <a:ext uri="{FF2B5EF4-FFF2-40B4-BE49-F238E27FC236}">
                <a16:creationId xmlns:a16="http://schemas.microsoft.com/office/drawing/2014/main" id="{8407F34C-B856-AFEF-1A55-1D264CD75EE4}"/>
              </a:ext>
            </a:extLst>
          </p:cNvPr>
          <p:cNvSpPr>
            <a:spLocks noGrp="1"/>
          </p:cNvSpPr>
          <p:nvPr>
            <p:ph idx="1"/>
          </p:nvPr>
        </p:nvSpPr>
        <p:spPr>
          <a:xfrm>
            <a:off x="1981201" y="2767748"/>
            <a:ext cx="8191500" cy="3442552"/>
          </a:xfrm>
        </p:spPr>
        <p:txBody>
          <a:bodyPr>
            <a:normAutofit/>
          </a:bodyPr>
          <a:lstStyle/>
          <a:p>
            <a:r>
              <a:rPr kumimoji="1" lang="en" altLang="zh-CN" dirty="0"/>
              <a:t>The result from Feed Forward is meaningless. What we can get in the end is just a model that predicts hourly wages based on one-hot encoded state and job title.</a:t>
            </a:r>
          </a:p>
          <a:p>
            <a:r>
              <a:rPr kumimoji="1" lang="en" altLang="zh-CN" dirty="0"/>
              <a:t>Its natural to think of how to use past data to predict future, and that sounds a lot like finding patterns using RNN.</a:t>
            </a:r>
          </a:p>
          <a:p>
            <a:endParaRPr kumimoji="1" lang="zh-CN" altLang="en-US" dirty="0"/>
          </a:p>
        </p:txBody>
      </p:sp>
      <p:sp>
        <p:nvSpPr>
          <p:cNvPr id="8" name="Date Placeholder 3">
            <a:extLst>
              <a:ext uri="{FF2B5EF4-FFF2-40B4-BE49-F238E27FC236}">
                <a16:creationId xmlns:a16="http://schemas.microsoft.com/office/drawing/2014/main" id="{EE2AC9EA-C20D-4BEC-9C4E-81879B38C1CC}"/>
              </a:ext>
            </a:extLst>
          </p:cNvPr>
          <p:cNvSpPr>
            <a:spLocks noGrp="1"/>
          </p:cNvSpPr>
          <p:nvPr>
            <p:ph type="dt" sz="half" idx="10"/>
          </p:nvPr>
        </p:nvSpPr>
        <p:spPr>
          <a:xfrm>
            <a:off x="652371" y="6332538"/>
            <a:ext cx="3006492" cy="365125"/>
          </a:xfrm>
        </p:spPr>
        <p:txBody>
          <a:bodyPr>
            <a:normAutofit/>
          </a:bodyPr>
          <a:lstStyle/>
          <a:p>
            <a:pPr>
              <a:spcAft>
                <a:spcPts val="600"/>
              </a:spcAft>
            </a:pPr>
            <a:fld id="{04D94147-C65C-4E9A-B6E4-A5994ECE90DD}" type="datetime1">
              <a:rPr lang="en-US" smtClean="0"/>
              <a:pPr>
                <a:spcAft>
                  <a:spcPts val="600"/>
                </a:spcAft>
              </a:pPr>
              <a:t>12/9/22</a:t>
            </a:fld>
            <a:endParaRPr lang="en-US"/>
          </a:p>
        </p:txBody>
      </p:sp>
      <p:sp>
        <p:nvSpPr>
          <p:cNvPr id="10" name="Footer Placeholder 4">
            <a:extLst>
              <a:ext uri="{FF2B5EF4-FFF2-40B4-BE49-F238E27FC236}">
                <a16:creationId xmlns:a16="http://schemas.microsoft.com/office/drawing/2014/main" id="{0FC7C0B9-AEC3-4A15-A9F1-715C53416C9A}"/>
              </a:ext>
            </a:extLst>
          </p:cNvPr>
          <p:cNvSpPr>
            <a:spLocks noGrp="1"/>
          </p:cNvSpPr>
          <p:nvPr>
            <p:ph type="ftr" sz="quarter" idx="11"/>
          </p:nvPr>
        </p:nvSpPr>
        <p:spPr>
          <a:xfrm>
            <a:off x="8034169" y="6332538"/>
            <a:ext cx="3505459" cy="365125"/>
          </a:xfrm>
        </p:spPr>
        <p:txBody>
          <a:bodyPr>
            <a:normAutofit/>
          </a:bodyPr>
          <a:lstStyle/>
          <a:p>
            <a:pPr>
              <a:spcAft>
                <a:spcPts val="600"/>
              </a:spcAft>
            </a:pPr>
            <a:r>
              <a:rPr lang="en-US" dirty="0"/>
              <a:t>Ricardo Sun</a:t>
            </a:r>
          </a:p>
        </p:txBody>
      </p:sp>
      <p:sp>
        <p:nvSpPr>
          <p:cNvPr id="12" name="Slide Number Placeholder 5">
            <a:extLst>
              <a:ext uri="{FF2B5EF4-FFF2-40B4-BE49-F238E27FC236}">
                <a16:creationId xmlns:a16="http://schemas.microsoft.com/office/drawing/2014/main" id="{A5382351-A9C6-4F58-9E38-AB08D3F6FE11}"/>
              </a:ext>
            </a:extLst>
          </p:cNvPr>
          <p:cNvSpPr>
            <a:spLocks noGrp="1"/>
          </p:cNvSpPr>
          <p:nvPr>
            <p:ph type="sldNum" sz="quarter" idx="12"/>
          </p:nvPr>
        </p:nvSpPr>
        <p:spPr>
          <a:xfrm>
            <a:off x="11444747" y="6332538"/>
            <a:ext cx="539808" cy="365125"/>
          </a:xfrm>
        </p:spPr>
        <p:txBody>
          <a:bodyPr>
            <a:normAutofit/>
          </a:bodyPr>
          <a:lstStyle/>
          <a:p>
            <a:pPr>
              <a:spcAft>
                <a:spcPts val="600"/>
              </a:spcAft>
            </a:pPr>
            <a:fld id="{45C5C030-0550-4584-9C82-E35DF7DBC581}" type="slidenum">
              <a:rPr lang="en-US" smtClean="0"/>
              <a:pPr>
                <a:spcAft>
                  <a:spcPts val="600"/>
                </a:spcAft>
              </a:pPr>
              <a:t>9</a:t>
            </a:fld>
            <a:endParaRPr lang="en-US"/>
          </a:p>
        </p:txBody>
      </p:sp>
      <p:pic>
        <p:nvPicPr>
          <p:cNvPr id="9" name="音频 8">
            <a:hlinkClick r:id="" action="ppaction://media"/>
            <a:extLst>
              <a:ext uri="{FF2B5EF4-FFF2-40B4-BE49-F238E27FC236}">
                <a16:creationId xmlns:a16="http://schemas.microsoft.com/office/drawing/2014/main" id="{CB0B94FF-A147-FFA1-8FFB-2A276CDBD97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129970291"/>
      </p:ext>
    </p:extLst>
  </p:cSld>
  <p:clrMapOvr>
    <a:masterClrMapping/>
  </p:clrMapOvr>
  <mc:AlternateContent xmlns:mc="http://schemas.openxmlformats.org/markup-compatibility/2006">
    <mc:Choice xmlns:p14="http://schemas.microsoft.com/office/powerpoint/2010/main" Requires="p14">
      <p:transition spd="slow" p14:dur="2000" advTm="27295"/>
    </mc:Choice>
    <mc:Fallback>
      <p:transition spd="slow" advTm="272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theme/theme1.xml><?xml version="1.0" encoding="utf-8"?>
<a:theme xmlns:a="http://schemas.openxmlformats.org/drawingml/2006/main" name="CitationVTI">
  <a:themeElements>
    <a:clrScheme name="AnalogousFromLightSeedRightStep">
      <a:dk1>
        <a:srgbClr val="000000"/>
      </a:dk1>
      <a:lt1>
        <a:srgbClr val="FFFFFF"/>
      </a:lt1>
      <a:dk2>
        <a:srgbClr val="41242C"/>
      </a:dk2>
      <a:lt2>
        <a:srgbClr val="E2E8E4"/>
      </a:lt2>
      <a:accent1>
        <a:srgbClr val="EE6EC4"/>
      </a:accent1>
      <a:accent2>
        <a:srgbClr val="EB4E75"/>
      </a:accent2>
      <a:accent3>
        <a:srgbClr val="EE836E"/>
      </a:accent3>
      <a:accent4>
        <a:srgbClr val="E09227"/>
      </a:accent4>
      <a:accent5>
        <a:srgbClr val="A7A74D"/>
      </a:accent5>
      <a:accent6>
        <a:srgbClr val="7FB13A"/>
      </a:accent6>
      <a:hlink>
        <a:srgbClr val="568E68"/>
      </a:hlink>
      <a:folHlink>
        <a:srgbClr val="7F7F7F"/>
      </a:folHlink>
    </a:clrScheme>
    <a:fontScheme name="Grandview">
      <a:majorFont>
        <a:latin typeface="Grandview"/>
        <a:ea typeface=""/>
        <a:cs typeface=""/>
      </a:majorFont>
      <a:minorFont>
        <a:latin typeface="Grandview Display"/>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itationVTI" id="{4899D957-8B31-4AB5-A19D-CB0353FFB667}" vid="{430294D6-2412-4BD3-B567-F0976EA49313}"/>
    </a:ext>
  </a:extLst>
</a:theme>
</file>

<file path=docProps/app.xml><?xml version="1.0" encoding="utf-8"?>
<Properties xmlns="http://schemas.openxmlformats.org/officeDocument/2006/extended-properties" xmlns:vt="http://schemas.openxmlformats.org/officeDocument/2006/docPropsVTypes">
  <TotalTime>1102</TotalTime>
  <Words>771</Words>
  <Application>Microsoft Macintosh PowerPoint</Application>
  <PresentationFormat>宽屏</PresentationFormat>
  <Paragraphs>111</Paragraphs>
  <Slides>14</Slides>
  <Notes>0</Notes>
  <HiddenSlides>0</HiddenSlides>
  <MMClips>14</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14</vt:i4>
      </vt:variant>
    </vt:vector>
  </HeadingPairs>
  <TitlesOfParts>
    <vt:vector size="18" baseType="lpstr">
      <vt:lpstr>Arial</vt:lpstr>
      <vt:lpstr>Grandview</vt:lpstr>
      <vt:lpstr>Grandview Display</vt:lpstr>
      <vt:lpstr>CitationVTI</vt:lpstr>
      <vt:lpstr>Most Lucrative Industry</vt:lpstr>
      <vt:lpstr>Project description</vt:lpstr>
      <vt:lpstr>Dataset</vt:lpstr>
      <vt:lpstr>visualization</vt:lpstr>
      <vt:lpstr>Preprocessing</vt:lpstr>
      <vt:lpstr>PREPROCESSING</vt:lpstr>
      <vt:lpstr>Basic linear REGRESSION</vt:lpstr>
      <vt:lpstr>Basic Feed Forward Neural Network</vt:lpstr>
      <vt:lpstr>PIVOT to Recurrent neural network</vt:lpstr>
      <vt:lpstr>Preprocessing</vt:lpstr>
      <vt:lpstr>Build model</vt:lpstr>
      <vt:lpstr>Training and Validation</vt:lpstr>
      <vt:lpstr>Results Figures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Most Lucrative Industry</dc:title>
  <dc:creator>Ricardo Sun</dc:creator>
  <cp:lastModifiedBy>Ricardo Sun</cp:lastModifiedBy>
  <cp:revision>1</cp:revision>
  <dcterms:created xsi:type="dcterms:W3CDTF">2022-12-09T09:38:49Z</dcterms:created>
  <dcterms:modified xsi:type="dcterms:W3CDTF">2022-12-10T04:01:03Z</dcterms:modified>
</cp:coreProperties>
</file>

<file path=docProps/thumbnail.jpeg>
</file>